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353" r:id="rId2"/>
    <p:sldId id="324" r:id="rId3"/>
    <p:sldId id="325" r:id="rId4"/>
    <p:sldId id="326" r:id="rId5"/>
    <p:sldId id="354" r:id="rId6"/>
    <p:sldId id="328" r:id="rId7"/>
    <p:sldId id="329" r:id="rId8"/>
    <p:sldId id="330" r:id="rId9"/>
    <p:sldId id="332" r:id="rId10"/>
    <p:sldId id="333" r:id="rId11"/>
    <p:sldId id="334" r:id="rId12"/>
    <p:sldId id="335" r:id="rId13"/>
    <p:sldId id="336" r:id="rId14"/>
    <p:sldId id="337" r:id="rId15"/>
    <p:sldId id="339" r:id="rId16"/>
    <p:sldId id="355" r:id="rId17"/>
    <p:sldId id="342" r:id="rId18"/>
    <p:sldId id="343" r:id="rId19"/>
    <p:sldId id="356" r:id="rId20"/>
    <p:sldId id="345" r:id="rId21"/>
    <p:sldId id="346" r:id="rId22"/>
    <p:sldId id="347" r:id="rId23"/>
    <p:sldId id="348" r:id="rId24"/>
    <p:sldId id="349" r:id="rId25"/>
    <p:sldId id="350" r:id="rId26"/>
    <p:sldId id="351" r:id="rId27"/>
    <p:sldId id="352"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p:restoredTop sz="94578"/>
  </p:normalViewPr>
  <p:slideViewPr>
    <p:cSldViewPr snapToGrid="0" snapToObjects="1">
      <p:cViewPr varScale="1">
        <p:scale>
          <a:sx n="56" d="100"/>
          <a:sy n="56" d="100"/>
        </p:scale>
        <p:origin x="1952" y="176"/>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xfrm>
            <a:off x="1143000" y="685800"/>
            <a:ext cx="4572000" cy="3429000"/>
          </a:xfrm>
          <a:prstGeom prst="rect">
            <a:avLst/>
          </a:prstGeom>
        </p:spPr>
        <p:txBody>
          <a:bodyPr/>
          <a:lstStyle/>
          <a:p>
            <a:endParaRPr/>
          </a:p>
        </p:txBody>
      </p:sp>
      <p:sp>
        <p:nvSpPr>
          <p:cNvPr id="240" name="Shape 24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9010619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t>Water the Great</a:t>
            </a:r>
            <a:r>
              <a:rPr lang="en-US" baseline="0" dirty="0"/>
              <a:t> Mystery documentary  https://</a:t>
            </a:r>
            <a:r>
              <a:rPr lang="en-US" baseline="0" dirty="0" err="1"/>
              <a:t>www.youtube.com</a:t>
            </a:r>
            <a:r>
              <a:rPr lang="en-US" baseline="0" dirty="0"/>
              <a:t>/</a:t>
            </a:r>
            <a:r>
              <a:rPr lang="en-US" baseline="0" dirty="0" err="1"/>
              <a:t>watch?v</a:t>
            </a:r>
            <a:r>
              <a:rPr lang="en-US" baseline="0" dirty="0"/>
              <a:t>=PyP0KOHkqpo</a:t>
            </a:r>
            <a:endParaRPr lang="en-US" dirty="0"/>
          </a:p>
          <a:p>
            <a:endParaRPr lang="en-US" dirty="0"/>
          </a:p>
        </p:txBody>
      </p:sp>
    </p:spTree>
    <p:extLst>
      <p:ext uri="{BB962C8B-B14F-4D97-AF65-F5344CB8AC3E}">
        <p14:creationId xmlns:p14="http://schemas.microsoft.com/office/powerpoint/2010/main" val="2278982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t>Water the Great</a:t>
            </a:r>
            <a:r>
              <a:rPr lang="en-US" baseline="0" dirty="0"/>
              <a:t> Mystery documentary  https://</a:t>
            </a:r>
            <a:r>
              <a:rPr lang="en-US" baseline="0" dirty="0" err="1"/>
              <a:t>www.youtube.com</a:t>
            </a:r>
            <a:r>
              <a:rPr lang="en-US" baseline="0" dirty="0"/>
              <a:t>/</a:t>
            </a:r>
            <a:r>
              <a:rPr lang="en-US" baseline="0" dirty="0" err="1"/>
              <a:t>watch?v</a:t>
            </a:r>
            <a:r>
              <a:rPr lang="en-US" baseline="0" dirty="0"/>
              <a:t>=PyP0KOHkqpo</a:t>
            </a:r>
            <a:endParaRPr lang="en-US" dirty="0"/>
          </a:p>
          <a:p>
            <a:endParaRPr lang="en-US" dirty="0"/>
          </a:p>
        </p:txBody>
      </p:sp>
    </p:spTree>
    <p:extLst>
      <p:ext uri="{BB962C8B-B14F-4D97-AF65-F5344CB8AC3E}">
        <p14:creationId xmlns:p14="http://schemas.microsoft.com/office/powerpoint/2010/main" val="227898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t>Water the Great</a:t>
            </a:r>
            <a:r>
              <a:rPr lang="en-US" baseline="0" dirty="0"/>
              <a:t> Mystery documentary  https://</a:t>
            </a:r>
            <a:r>
              <a:rPr lang="en-US" baseline="0" dirty="0" err="1"/>
              <a:t>www.youtube.com</a:t>
            </a:r>
            <a:r>
              <a:rPr lang="en-US" baseline="0" dirty="0"/>
              <a:t>/</a:t>
            </a:r>
            <a:r>
              <a:rPr lang="en-US" baseline="0" dirty="0" err="1"/>
              <a:t>watch?v</a:t>
            </a:r>
            <a:r>
              <a:rPr lang="en-US" baseline="0" dirty="0"/>
              <a:t>=PyP0KOHkqpo</a:t>
            </a:r>
            <a:endParaRPr lang="en-US" dirty="0"/>
          </a:p>
          <a:p>
            <a:r>
              <a:rPr lang="en-US" dirty="0"/>
              <a:t>Supplementation </a:t>
            </a:r>
          </a:p>
          <a:p>
            <a:endParaRPr lang="en-US" dirty="0"/>
          </a:p>
        </p:txBody>
      </p:sp>
    </p:spTree>
    <p:extLst>
      <p:ext uri="{BB962C8B-B14F-4D97-AF65-F5344CB8AC3E}">
        <p14:creationId xmlns:p14="http://schemas.microsoft.com/office/powerpoint/2010/main" val="2278982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t>Water the Great</a:t>
            </a:r>
            <a:r>
              <a:rPr lang="en-US" baseline="0" dirty="0"/>
              <a:t> Mystery documentary  https://</a:t>
            </a:r>
            <a:r>
              <a:rPr lang="en-US" baseline="0" dirty="0" err="1"/>
              <a:t>www.youtube.com</a:t>
            </a:r>
            <a:r>
              <a:rPr lang="en-US" baseline="0" dirty="0"/>
              <a:t>/</a:t>
            </a:r>
            <a:r>
              <a:rPr lang="en-US" baseline="0" dirty="0" err="1"/>
              <a:t>watch?v</a:t>
            </a:r>
            <a:r>
              <a:rPr lang="en-US" baseline="0" dirty="0"/>
              <a:t>=PyP0KOHkqpo</a:t>
            </a:r>
            <a:endParaRPr lang="en-US" dirty="0"/>
          </a:p>
          <a:p>
            <a:r>
              <a:rPr lang="en-US" dirty="0"/>
              <a:t>Supplementation </a:t>
            </a:r>
          </a:p>
          <a:p>
            <a:endParaRPr lang="en-US" dirty="0"/>
          </a:p>
        </p:txBody>
      </p:sp>
    </p:spTree>
    <p:extLst>
      <p:ext uri="{BB962C8B-B14F-4D97-AF65-F5344CB8AC3E}">
        <p14:creationId xmlns:p14="http://schemas.microsoft.com/office/powerpoint/2010/main" val="2278982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17" name="Shape 117"/>
          <p:cNvSpPr/>
          <p:nvPr/>
        </p:nvSpPr>
        <p:spPr>
          <a:xfrm rot="5400000">
            <a:off x="6832536" y="8686863"/>
            <a:ext cx="142252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18" name="Shape 118"/>
          <p:cNvSpPr>
            <a:spLocks noGrp="1"/>
          </p:cNvSpPr>
          <p:nvPr>
            <p:ph type="pic" idx="13"/>
          </p:nvPr>
        </p:nvSpPr>
        <p:spPr>
          <a:xfrm>
            <a:off x="0" y="0"/>
            <a:ext cx="13004800" cy="7594600"/>
          </a:xfrm>
          <a:prstGeom prst="rect">
            <a:avLst/>
          </a:prstGeom>
        </p:spPr>
        <p:txBody>
          <a:bodyPr lIns="91439" tIns="45719" rIns="91439" bIns="45719" anchor="t">
            <a:noAutofit/>
          </a:bodyPr>
          <a:lstStyle/>
          <a:p>
            <a:endParaRPr/>
          </a:p>
        </p:txBody>
      </p:sp>
      <p:sp>
        <p:nvSpPr>
          <p:cNvPr id="119" name="Shape 119"/>
          <p:cNvSpPr>
            <a:spLocks noGrp="1"/>
          </p:cNvSpPr>
          <p:nvPr>
            <p:ph type="title"/>
          </p:nvPr>
        </p:nvSpPr>
        <p:spPr>
          <a:xfrm>
            <a:off x="1409700" y="7785100"/>
            <a:ext cx="5791200" cy="1701800"/>
          </a:xfrm>
          <a:prstGeom prst="rect">
            <a:avLst/>
          </a:prstGeom>
        </p:spPr>
        <p:txBody>
          <a:bodyPr/>
          <a:lstStyle>
            <a:lvl1pPr algn="r">
              <a:defRPr sz="4200">
                <a:latin typeface="Helvetica Neue Light"/>
                <a:ea typeface="Helvetica Neue Light"/>
                <a:cs typeface="Helvetica Neue Light"/>
                <a:sym typeface="Helvetica Neue Light"/>
              </a:defRPr>
            </a:lvl1pPr>
          </a:lstStyle>
          <a:p>
            <a:r>
              <a:t>Title Text</a:t>
            </a:r>
          </a:p>
        </p:txBody>
      </p:sp>
      <p:sp>
        <p:nvSpPr>
          <p:cNvPr id="120" name="Shape 120"/>
          <p:cNvSpPr>
            <a:spLocks noGrp="1"/>
          </p:cNvSpPr>
          <p:nvPr>
            <p:ph type="body" sz="quarter" idx="1"/>
          </p:nvPr>
        </p:nvSpPr>
        <p:spPr>
          <a:xfrm>
            <a:off x="7848600" y="8470900"/>
            <a:ext cx="4953000" cy="508000"/>
          </a:xfrm>
          <a:prstGeom prst="rect">
            <a:avLst/>
          </a:prstGeom>
        </p:spPr>
        <p:txBody>
          <a:bodyPr anchor="t"/>
          <a:lstStyle>
            <a:lvl1pPr marL="0" indent="0">
              <a:spcBef>
                <a:spcPts val="0"/>
              </a:spcBef>
              <a:buSzTx/>
              <a:buNone/>
              <a:defRPr sz="2600">
                <a:solidFill>
                  <a:srgbClr val="747474"/>
                </a:solidFill>
                <a:latin typeface="Helvetica Neue"/>
                <a:ea typeface="Helvetica Neue"/>
                <a:cs typeface="Helvetica Neue"/>
                <a:sym typeface="Helvetica Neue"/>
              </a:defRPr>
            </a:lvl1pPr>
            <a:lvl2pPr marL="0" indent="228600">
              <a:spcBef>
                <a:spcPts val="0"/>
              </a:spcBef>
              <a:buSzTx/>
              <a:buNone/>
              <a:defRPr sz="2600">
                <a:solidFill>
                  <a:srgbClr val="747474"/>
                </a:solidFill>
                <a:latin typeface="Helvetica Neue"/>
                <a:ea typeface="Helvetica Neue"/>
                <a:cs typeface="Helvetica Neue"/>
                <a:sym typeface="Helvetica Neue"/>
              </a:defRPr>
            </a:lvl2pPr>
            <a:lvl3pPr marL="0" indent="457200">
              <a:spcBef>
                <a:spcPts val="0"/>
              </a:spcBef>
              <a:buSzTx/>
              <a:buNone/>
              <a:defRPr sz="2600">
                <a:solidFill>
                  <a:srgbClr val="747474"/>
                </a:solidFill>
                <a:latin typeface="Helvetica Neue"/>
                <a:ea typeface="Helvetica Neue"/>
                <a:cs typeface="Helvetica Neue"/>
                <a:sym typeface="Helvetica Neue"/>
              </a:defRPr>
            </a:lvl3pPr>
            <a:lvl4pPr marL="0" indent="685800">
              <a:spcBef>
                <a:spcPts val="0"/>
              </a:spcBef>
              <a:buSzTx/>
              <a:buNone/>
              <a:defRPr sz="2600">
                <a:solidFill>
                  <a:srgbClr val="747474"/>
                </a:solidFill>
                <a:latin typeface="Helvetica Neue"/>
                <a:ea typeface="Helvetica Neue"/>
                <a:cs typeface="Helvetica Neue"/>
                <a:sym typeface="Helvetica Neue"/>
              </a:defRPr>
            </a:lvl4pPr>
            <a:lvl5pPr marL="0" indent="914400">
              <a:spcBef>
                <a:spcPts val="0"/>
              </a:spcBef>
              <a:buSzTx/>
              <a:buNone/>
              <a:defRPr sz="2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21" name="Shape 121"/>
          <p:cNvSpPr>
            <a:spLocks noGrp="1"/>
          </p:cNvSpPr>
          <p:nvPr>
            <p:ph type="sldNum" sz="quarter" idx="2"/>
          </p:nvPr>
        </p:nvSpPr>
        <p:spPr>
          <a:xfrm>
            <a:off x="12268199" y="9194800"/>
            <a:ext cx="312015" cy="299822"/>
          </a:xfrm>
          <a:prstGeom prst="rect">
            <a:avLst/>
          </a:prstGeom>
        </p:spPr>
        <p:txBody>
          <a:bodyPr/>
          <a:lstStyle>
            <a:lvl1pPr algn="r">
              <a:defRPr sz="14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27594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 id="2147483661" r:id="rId10"/>
    <p:sldLayoutId id="2147483666"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www.greenmedinfo.com/substance/turmeric?type=summary&amp;sort=ASC&amp;ed=5576"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www.greenmedinfo.com/substance/turmeric?type=summary&amp;sort=ASC&amp;ed=5052"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www.greenmedinfo.com/disease/cancers-drug-resistant" TargetMode="External"/><Relationship Id="rId2" Type="http://schemas.openxmlformats.org/officeDocument/2006/relationships/hyperlink" Target="http://www.greenmedinfo.com/blog/integrative-cancer-research-surviving-chemo-radiation" TargetMode="External"/><Relationship Id="rId1" Type="http://schemas.openxmlformats.org/officeDocument/2006/relationships/slideLayout" Target="../slideLayouts/slideLayout5.xml"/><Relationship Id="rId4" Type="http://schemas.openxmlformats.org/officeDocument/2006/relationships/hyperlink" Target="http://www.greenmedinfo.com/disease/cancers-multi-drug-resistant"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greenmedinfo.com/article/curcumin-and-resveratrol-compare-favorably-nsaid-agents-inhibiting-inflammatory-processes" TargetMode="External"/><Relationship Id="rId3" Type="http://schemas.openxmlformats.org/officeDocument/2006/relationships/hyperlink" Target="http://www.greenmedinfo.com/article/curcumin-compares-favorably-corticosteroid-therapy-management-chronic-anterior-uveitis" TargetMode="External"/><Relationship Id="rId7" Type="http://schemas.openxmlformats.org/officeDocument/2006/relationships/hyperlink" Target="http://www.greenmedinfo.com/article/curcumin-may-have-therapeutic-value-patients-prone-vascular-thrombosis-and-requiring-anti" TargetMode="External"/><Relationship Id="rId12" Type="http://schemas.openxmlformats.org/officeDocument/2006/relationships/hyperlink" Target="http://www.greenmedinfo.com/disease/cancers-multi-drug-resistant?ed=5655" TargetMode="External"/><Relationship Id="rId2" Type="http://schemas.openxmlformats.org/officeDocument/2006/relationships/hyperlink" Target="http://www.greenmedinfo.com/article/standardized-preparation-curcuminoids-compares-favorably-atorvastatin-endothelial" TargetMode="External"/><Relationship Id="rId1" Type="http://schemas.openxmlformats.org/officeDocument/2006/relationships/slideLayout" Target="../slideLayouts/slideLayout5.xml"/><Relationship Id="rId6" Type="http://schemas.openxmlformats.org/officeDocument/2006/relationships/hyperlink" Target="http://www.greenmedinfo.com/article/curcumin-has-antidepressant-properties-compare-favorably-drugs-imipramine-and" TargetMode="External"/><Relationship Id="rId11" Type="http://schemas.openxmlformats.org/officeDocument/2006/relationships/hyperlink" Target="http://www.greenmedinfo.com/disease/cancers-drug-resistant?ed=5655" TargetMode="External"/><Relationship Id="rId5" Type="http://schemas.openxmlformats.org/officeDocument/2006/relationships/hyperlink" Target="http://www.greenmedinfo.com/article/curcumin-compares-favorably-drug-dexamethasone-rat-model-lung-injury" TargetMode="External"/><Relationship Id="rId10" Type="http://schemas.openxmlformats.org/officeDocument/2006/relationships/hyperlink" Target="http://www.greenmedinfo.com/article/curcumins-blood-sugar-lowering-effect-may-be-due-its-inhibitory-effect-hepatic" TargetMode="External"/><Relationship Id="rId4" Type="http://schemas.openxmlformats.org/officeDocument/2006/relationships/hyperlink" Target="http://www.greenmedinfo.com/article/curcumin-can-be-alternative-therapy-protecting-lung-transplantation-associated" TargetMode="External"/><Relationship Id="rId9" Type="http://schemas.openxmlformats.org/officeDocument/2006/relationships/hyperlink" Target="http://www.greenmedinfo.com/article/curcumin-compares-favorably-oxaliplatin-antiproliferative-colorectal-cell-lin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www.ncbi.nlm.nih.gov/pubmed/?term=curcumin" TargetMode="External"/><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hyperlink" Target="http://www.greenmedinfo.com/blog/turmeric-return-golden-goddess" TargetMode="External"/><Relationship Id="rId4" Type="http://schemas.openxmlformats.org/officeDocument/2006/relationships/hyperlink" Target="http://www.greenmedinfo.com/blog/600-reasons-turmeric-may-be-worlds-most-important-herb"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if"/><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www.greenmedinfo.com/blog/has-drug-driven-medicine-become-form-human-sacrifice" TargetMode="Externa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greenmedinfo.com/blog/are-cancer-stem-cells-key-discovering-cure" TargetMode="External"/><Relationship Id="rId2" Type="http://schemas.openxmlformats.org/officeDocument/2006/relationships/hyperlink" Target="http://www.greenmedinfo.com/disease/cancers-multi-drug-resistant" TargetMode="External"/><Relationship Id="rId1" Type="http://schemas.openxmlformats.org/officeDocument/2006/relationships/slideLayout" Target="../slideLayouts/slideLayout5.xml"/><Relationship Id="rId6" Type="http://schemas.openxmlformats.org/officeDocument/2006/relationships/hyperlink" Target="http://www.greenmedinfo.com/blog/research-foodsspices-slow-perhaps-reverse-alzheimers" TargetMode="External"/><Relationship Id="rId5" Type="http://schemas.openxmlformats.org/officeDocument/2006/relationships/hyperlink" Target="http://www.greenmedinfo.com/disease/heavy-metal-toxicity" TargetMode="External"/><Relationship Id="rId4" Type="http://schemas.openxmlformats.org/officeDocument/2006/relationships/hyperlink" Target="http://www.greenmedinfo.com/disease/radiation-induced-illnes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greenmedinfo.com/blog/science-confirms-turmeric-effective-14-drug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hyperlink" Target="http://www.greenmedinfo.com/substance/curcumin?ed=2800"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www.greenmedinfo.com/substance/curcumin?ed=2545"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www.greenmedinfo.com/substance/turmeric?type=summary&amp;sort=ASC&amp;ed=1620"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www.greenmedinfo.com/substance/turmeric?type=summary&amp;sort=ASC&amp;ed=5577"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p:nvPr/>
        </p:nvSpPr>
        <p:spPr>
          <a:xfrm>
            <a:off x="152401" y="7785100"/>
            <a:ext cx="7179732" cy="1701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pPr algn="r">
              <a:defRPr sz="4200">
                <a:latin typeface="Helvetica Neue Light"/>
                <a:ea typeface="Helvetica Neue Light"/>
                <a:cs typeface="Helvetica Neue Light"/>
                <a:sym typeface="Helvetica Neue Light"/>
              </a:defRPr>
            </a:pPr>
            <a:r>
              <a:rPr lang="en-GB" sz="4400" b="1" dirty="0">
                <a:latin typeface="Arial"/>
                <a:cs typeface="Arial"/>
              </a:rPr>
              <a:t>Turmeric - UKON</a:t>
            </a:r>
            <a:endParaRPr sz="4400" b="1" dirty="0">
              <a:latin typeface="Arial"/>
              <a:cs typeface="Arial"/>
            </a:endParaRPr>
          </a:p>
        </p:txBody>
      </p:sp>
      <p:sp>
        <p:nvSpPr>
          <p:cNvPr id="244" name="Shape 244"/>
          <p:cNvSpPr>
            <a:spLocks noGrp="1"/>
          </p:cNvSpPr>
          <p:nvPr>
            <p:ph type="body" sz="quarter" idx="1"/>
          </p:nvPr>
        </p:nvSpPr>
        <p:spPr>
          <a:prstGeom prst="rect">
            <a:avLst/>
          </a:prstGeom>
        </p:spPr>
        <p:txBody>
          <a:bodyPr>
            <a:normAutofit/>
          </a:bodyPr>
          <a:lstStyle>
            <a:lvl1pPr defTabSz="537463">
              <a:defRPr sz="2392"/>
            </a:lvl1pPr>
          </a:lstStyle>
          <a:p>
            <a:r>
              <a:rPr dirty="0"/>
              <a:t>by Antonina Bureacenco </a:t>
            </a:r>
          </a:p>
        </p:txBody>
      </p:sp>
      <p:pic>
        <p:nvPicPr>
          <p:cNvPr id="3" name="Picture Placeholder 2" descr="fb-turmeric-spice_0.jpg"/>
          <p:cNvPicPr>
            <a:picLocks noGrp="1" noChangeAspect="1"/>
          </p:cNvPicPr>
          <p:nvPr>
            <p:ph type="pic" idx="13"/>
          </p:nvPr>
        </p:nvPicPr>
        <p:blipFill>
          <a:blip r:embed="rId3">
            <a:extLst>
              <a:ext uri="{28A0092B-C50C-407E-A947-70E740481C1C}">
                <a14:useLocalDpi xmlns:a14="http://schemas.microsoft.com/office/drawing/2010/main" val="0"/>
              </a:ext>
            </a:extLst>
          </a:blip>
          <a:srcRect l="5264" r="5264"/>
          <a:stretch>
            <a:fillRect/>
          </a:stretch>
        </p:blipFill>
        <p:spPr/>
      </p:pic>
    </p:spTree>
    <p:extLst>
      <p:ext uri="{BB962C8B-B14F-4D97-AF65-F5344CB8AC3E}">
        <p14:creationId xmlns:p14="http://schemas.microsoft.com/office/powerpoint/2010/main" val="58727536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xfrm>
            <a:off x="1587500" y="254000"/>
            <a:ext cx="10464800" cy="2560142"/>
          </a:xfrm>
          <a:prstGeom prst="rect">
            <a:avLst/>
          </a:prstGeom>
        </p:spPr>
        <p:txBody>
          <a:bodyPr/>
          <a:lstStyle/>
          <a:p>
            <a:pPr lvl="0" defTabSz="457200">
              <a:defRPr sz="1800" spc="0">
                <a:solidFill>
                  <a:srgbClr val="000000"/>
                </a:solidFill>
              </a:defRPr>
            </a:pPr>
            <a:r>
              <a:rPr sz="6800">
                <a:solidFill>
                  <a:srgbClr val="804E28"/>
                </a:solidFill>
              </a:rPr>
              <a:t>Metformin</a:t>
            </a:r>
            <a:r>
              <a:rPr sz="3500">
                <a:solidFill>
                  <a:srgbClr val="804E28"/>
                </a:solidFill>
              </a:rPr>
              <a:t> </a:t>
            </a:r>
          </a:p>
          <a:p>
            <a:pPr lvl="0" defTabSz="457200">
              <a:defRPr sz="1800" spc="0">
                <a:solidFill>
                  <a:srgbClr val="000000"/>
                </a:solidFill>
              </a:defRPr>
            </a:pPr>
            <a:r>
              <a:rPr sz="3500">
                <a:solidFill>
                  <a:srgbClr val="804E28"/>
                </a:solidFill>
              </a:rPr>
              <a:t>(diabetes drug)</a:t>
            </a:r>
          </a:p>
        </p:txBody>
      </p:sp>
      <p:sp>
        <p:nvSpPr>
          <p:cNvPr id="77" name="Shape 77"/>
          <p:cNvSpPr>
            <a:spLocks noGrp="1"/>
          </p:cNvSpPr>
          <p:nvPr>
            <p:ph type="body" idx="1"/>
          </p:nvPr>
        </p:nvSpPr>
        <p:spPr>
          <a:xfrm>
            <a:off x="1587500" y="2184201"/>
            <a:ext cx="10464800" cy="7547068"/>
          </a:xfrm>
          <a:prstGeom prst="rect">
            <a:avLst/>
          </a:prstGeom>
        </p:spPr>
        <p:txBody>
          <a:bodyPr/>
          <a:lstStyle/>
          <a:p>
            <a:pPr marL="0" lvl="0" indent="0" defTabSz="457200">
              <a:spcBef>
                <a:spcPts val="0"/>
              </a:spcBef>
              <a:buSzTx/>
              <a:buFontTx/>
              <a:buNone/>
              <a:defRPr sz="1800">
                <a:solidFill>
                  <a:srgbClr val="000000"/>
                </a:solidFill>
              </a:defRPr>
            </a:pPr>
            <a:r>
              <a:rPr sz="3300">
                <a:solidFill>
                  <a:srgbClr val="804E28"/>
                </a:solidFill>
                <a:latin typeface="+mn-lt"/>
                <a:ea typeface="+mn-ea"/>
                <a:cs typeface="+mn-cs"/>
                <a:sym typeface="American Typewriter"/>
              </a:rPr>
              <a:t>A 2009 study published in the journal Biochemitry and Biophysical Research Community explored how curcumin might be valuable in treating diabetes, finding that it activates AMPK (which increases glucose uptake) and suppresses gluconeogenic gene expression  (which suppresses glucose production in the liver) in hepatoma cells. Interestingly, they found curcumin to be 500 times to 100,000 times (in the form known as tetrahydrocurcuminoids(THC)) more potent than metformin in activating AMPK and its downstream target acetyl-CoA carboxylase (ACC). </a:t>
            </a:r>
            <a:r>
              <a:rPr sz="3300" u="sng">
                <a:solidFill>
                  <a:srgbClr val="804E28"/>
                </a:solidFill>
                <a:uFill>
                  <a:solidFill>
                    <a:srgbClr val="389A2E"/>
                  </a:solidFill>
                </a:uFill>
                <a:latin typeface="+mn-lt"/>
                <a:ea typeface="+mn-ea"/>
                <a:cs typeface="+mn-cs"/>
                <a:sym typeface="American Typewriter"/>
              </a:rPr>
              <a:t>[ix]</a:t>
            </a:r>
          </a:p>
        </p:txBody>
      </p:sp>
    </p:spTree>
    <p:extLst>
      <p:ext uri="{BB962C8B-B14F-4D97-AF65-F5344CB8AC3E}">
        <p14:creationId xmlns:p14="http://schemas.microsoft.com/office/powerpoint/2010/main" val="146315768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xfrm>
            <a:off x="1587500" y="254000"/>
            <a:ext cx="10464800" cy="2033042"/>
          </a:xfrm>
          <a:prstGeom prst="rect">
            <a:avLst/>
          </a:prstGeom>
        </p:spPr>
        <p:txBody>
          <a:bodyPr/>
          <a:lstStyle>
            <a:lvl1pPr defTabSz="457200">
              <a:defRPr sz="6400" spc="0">
                <a:solidFill>
                  <a:srgbClr val="804E28"/>
                </a:solidFill>
              </a:defRPr>
            </a:lvl1pPr>
          </a:lstStyle>
          <a:p>
            <a:pPr lvl="0">
              <a:defRPr sz="1800">
                <a:solidFill>
                  <a:srgbClr val="000000"/>
                </a:solidFill>
              </a:defRPr>
            </a:pPr>
            <a:r>
              <a:rPr sz="6400">
                <a:solidFill>
                  <a:srgbClr val="804E28"/>
                </a:solidFill>
              </a:rPr>
              <a:t>Anti-inflammatory Drugs</a:t>
            </a:r>
          </a:p>
        </p:txBody>
      </p:sp>
      <p:sp>
        <p:nvSpPr>
          <p:cNvPr id="80" name="Shape 80"/>
          <p:cNvSpPr>
            <a:spLocks noGrp="1"/>
          </p:cNvSpPr>
          <p:nvPr>
            <p:ph type="body" idx="1"/>
          </p:nvPr>
        </p:nvSpPr>
        <p:spPr>
          <a:xfrm>
            <a:off x="1587500" y="2163018"/>
            <a:ext cx="10464800" cy="6599982"/>
          </a:xfrm>
          <a:prstGeom prst="rect">
            <a:avLst/>
          </a:prstGeom>
        </p:spPr>
        <p:txBody>
          <a:bodyPr/>
          <a:lstStyle/>
          <a:p>
            <a:pPr marL="0" lvl="0" indent="0" defTabSz="457200">
              <a:spcBef>
                <a:spcPts val="0"/>
              </a:spcBef>
              <a:buSzTx/>
              <a:buFontTx/>
              <a:buNone/>
              <a:defRPr sz="1800">
                <a:solidFill>
                  <a:srgbClr val="000000"/>
                </a:solidFill>
              </a:defRPr>
            </a:pPr>
            <a:r>
              <a:rPr sz="3800">
                <a:solidFill>
                  <a:srgbClr val="804E28"/>
                </a:solidFill>
                <a:latin typeface="+mn-lt"/>
                <a:ea typeface="+mn-ea"/>
                <a:cs typeface="+mn-cs"/>
                <a:sym typeface="American Typewriter"/>
              </a:rPr>
              <a:t>A 2004 study published in the journal Oncogene found that curcumin (as well as resveratrol) were effective alternatives to the drugs </a:t>
            </a:r>
            <a:r>
              <a:rPr sz="3800" b="1">
                <a:solidFill>
                  <a:srgbClr val="804E28"/>
                </a:solidFill>
                <a:latin typeface="+mn-lt"/>
                <a:ea typeface="+mn-ea"/>
                <a:cs typeface="+mn-cs"/>
                <a:sym typeface="American Typewriter"/>
              </a:rPr>
              <a:t>aspirin, ibuprofen, sulindac, phenylbutazone, naproxen, indomethacin, diclofenac, dexamethasone, celecoxib, and tamoxifen</a:t>
            </a:r>
            <a:r>
              <a:rPr sz="3800">
                <a:solidFill>
                  <a:srgbClr val="804E28"/>
                </a:solidFill>
                <a:latin typeface="+mn-lt"/>
                <a:ea typeface="+mn-ea"/>
                <a:cs typeface="+mn-cs"/>
                <a:sym typeface="American Typewriter"/>
              </a:rPr>
              <a:t> in exerting anti-inflammatory and anti-proliferative activity against tumor cells.</a:t>
            </a:r>
            <a:r>
              <a:rPr sz="3800" u="sng">
                <a:solidFill>
                  <a:srgbClr val="804E28"/>
                </a:solidFill>
                <a:uFill>
                  <a:solidFill>
                    <a:srgbClr val="389A2E"/>
                  </a:solidFill>
                </a:uFill>
                <a:latin typeface="+mn-lt"/>
                <a:ea typeface="+mn-ea"/>
                <a:cs typeface="+mn-cs"/>
                <a:sym typeface="American Typewriter"/>
              </a:rPr>
              <a:t>[vii]</a:t>
            </a:r>
            <a:r>
              <a:rPr sz="3800">
                <a:solidFill>
                  <a:srgbClr val="804E28"/>
                </a:solidFill>
                <a:uFill>
                  <a:solidFill>
                    <a:srgbClr val="389A2E"/>
                  </a:solidFill>
                </a:uFill>
                <a:latin typeface="+mn-lt"/>
                <a:ea typeface="+mn-ea"/>
                <a:cs typeface="+mn-cs"/>
                <a:sym typeface="American Typewriter"/>
              </a:rPr>
              <a:t> [for additional </a:t>
            </a:r>
            <a:r>
              <a:rPr sz="3800" b="1" u="sng">
                <a:solidFill>
                  <a:srgbClr val="6C6E41"/>
                </a:solidFill>
                <a:uFill>
                  <a:solidFill>
                    <a:srgbClr val="389A2E"/>
                  </a:solidFill>
                </a:uFill>
                <a:latin typeface="+mn-lt"/>
                <a:ea typeface="+mn-ea"/>
                <a:cs typeface="+mn-cs"/>
                <a:sym typeface="American Typewriter"/>
                <a:hlinkClick r:id="rId2"/>
              </a:rPr>
              <a:t>curcumin and anti-proliferative</a:t>
            </a:r>
            <a:r>
              <a:rPr sz="3800">
                <a:solidFill>
                  <a:srgbClr val="6C6E41"/>
                </a:solidFill>
                <a:uFill>
                  <a:solidFill>
                    <a:srgbClr val="389A2E"/>
                  </a:solidFill>
                </a:uFill>
                <a:latin typeface="+mn-lt"/>
                <a:ea typeface="+mn-ea"/>
                <a:cs typeface="+mn-cs"/>
                <a:sym typeface="American Typewriter"/>
              </a:rPr>
              <a:t> </a:t>
            </a:r>
            <a:r>
              <a:rPr sz="3800">
                <a:solidFill>
                  <a:srgbClr val="804E28"/>
                </a:solidFill>
                <a:uFill>
                  <a:solidFill>
                    <a:srgbClr val="389A2E"/>
                  </a:solidFill>
                </a:uFill>
                <a:latin typeface="+mn-lt"/>
                <a:ea typeface="+mn-ea"/>
                <a:cs typeface="+mn-cs"/>
                <a:sym typeface="American Typewriter"/>
              </a:rPr>
              <a:t>research – 15 abstracts]</a:t>
            </a:r>
          </a:p>
        </p:txBody>
      </p:sp>
    </p:spTree>
    <p:extLst>
      <p:ext uri="{BB962C8B-B14F-4D97-AF65-F5344CB8AC3E}">
        <p14:creationId xmlns:p14="http://schemas.microsoft.com/office/powerpoint/2010/main" val="199808756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title"/>
          </p:nvPr>
        </p:nvSpPr>
        <p:spPr>
          <a:xfrm>
            <a:off x="1587500" y="260350"/>
            <a:ext cx="10464800" cy="2349500"/>
          </a:xfrm>
          <a:prstGeom prst="rect">
            <a:avLst/>
          </a:prstGeom>
        </p:spPr>
        <p:txBody>
          <a:bodyPr/>
          <a:lstStyle/>
          <a:p>
            <a:pPr lvl="0" defTabSz="457200">
              <a:defRPr sz="1800" spc="0">
                <a:solidFill>
                  <a:srgbClr val="000000"/>
                </a:solidFill>
              </a:defRPr>
            </a:pPr>
            <a:r>
              <a:rPr sz="7700">
                <a:solidFill>
                  <a:srgbClr val="804E28"/>
                </a:solidFill>
              </a:rPr>
              <a:t>Oxaliplatin</a:t>
            </a:r>
          </a:p>
          <a:p>
            <a:pPr lvl="0" defTabSz="457200">
              <a:defRPr sz="1800" spc="0">
                <a:solidFill>
                  <a:srgbClr val="000000"/>
                </a:solidFill>
              </a:defRPr>
            </a:pPr>
            <a:r>
              <a:rPr sz="3000">
                <a:solidFill>
                  <a:srgbClr val="804E28"/>
                </a:solidFill>
              </a:rPr>
              <a:t>(chemotherapy drug)</a:t>
            </a:r>
          </a:p>
        </p:txBody>
      </p:sp>
      <p:sp>
        <p:nvSpPr>
          <p:cNvPr id="83" name="Shape 83"/>
          <p:cNvSpPr>
            <a:spLocks noGrp="1"/>
          </p:cNvSpPr>
          <p:nvPr>
            <p:ph type="body" idx="1"/>
          </p:nvPr>
        </p:nvSpPr>
        <p:spPr>
          <a:xfrm>
            <a:off x="1587500" y="2451100"/>
            <a:ext cx="10464800" cy="6604000"/>
          </a:xfrm>
          <a:prstGeom prst="rect">
            <a:avLst/>
          </a:prstGeom>
        </p:spPr>
        <p:txBody>
          <a:bodyPr/>
          <a:lstStyle/>
          <a:p>
            <a:pPr marL="0" lvl="0" indent="0" defTabSz="457200">
              <a:spcBef>
                <a:spcPts val="0"/>
              </a:spcBef>
              <a:buSzTx/>
              <a:buFontTx/>
              <a:buNone/>
              <a:defRPr sz="1800">
                <a:solidFill>
                  <a:srgbClr val="000000"/>
                </a:solidFill>
              </a:defRPr>
            </a:pPr>
            <a:r>
              <a:rPr sz="4400">
                <a:solidFill>
                  <a:srgbClr val="804E28"/>
                </a:solidFill>
                <a:latin typeface="+mn-lt"/>
                <a:ea typeface="+mn-ea"/>
                <a:cs typeface="+mn-cs"/>
                <a:sym typeface="American Typewriter"/>
              </a:rPr>
              <a:t>A 2007 study published in the International Journal of Cancer found that curcumin compares favorably with oxaliplatin as an antiproliferative agenet in colorectal cell lines.</a:t>
            </a:r>
            <a:r>
              <a:rPr sz="4400" u="sng">
                <a:solidFill>
                  <a:srgbClr val="804E28"/>
                </a:solidFill>
                <a:uFill>
                  <a:solidFill>
                    <a:srgbClr val="389A2E"/>
                  </a:solidFill>
                </a:uFill>
                <a:latin typeface="+mn-lt"/>
                <a:ea typeface="+mn-ea"/>
                <a:cs typeface="+mn-cs"/>
                <a:sym typeface="American Typewriter"/>
              </a:rPr>
              <a:t>[viii]</a:t>
            </a:r>
            <a:r>
              <a:rPr sz="4400">
                <a:solidFill>
                  <a:srgbClr val="804E28"/>
                </a:solidFill>
                <a:uFill>
                  <a:solidFill>
                    <a:srgbClr val="389A2E"/>
                  </a:solidFill>
                </a:uFill>
                <a:latin typeface="+mn-lt"/>
                <a:ea typeface="+mn-ea"/>
                <a:cs typeface="+mn-cs"/>
                <a:sym typeface="American Typewriter"/>
              </a:rPr>
              <a:t> [for additional </a:t>
            </a:r>
            <a:r>
              <a:rPr sz="4400" b="1" u="sng">
                <a:solidFill>
                  <a:srgbClr val="6C6E41"/>
                </a:solidFill>
                <a:uFill>
                  <a:solidFill>
                    <a:srgbClr val="389A2E"/>
                  </a:solidFill>
                </a:uFill>
                <a:latin typeface="+mn-lt"/>
                <a:ea typeface="+mn-ea"/>
                <a:cs typeface="+mn-cs"/>
                <a:sym typeface="American Typewriter"/>
                <a:hlinkClick r:id="rId2"/>
              </a:rPr>
              <a:t>curcumin and colorectal cancer</a:t>
            </a:r>
            <a:r>
              <a:rPr sz="4400">
                <a:solidFill>
                  <a:srgbClr val="6C6E41"/>
                </a:solidFill>
                <a:uFill>
                  <a:solidFill>
                    <a:srgbClr val="389A2E"/>
                  </a:solidFill>
                </a:uFill>
                <a:latin typeface="+mn-lt"/>
                <a:ea typeface="+mn-ea"/>
                <a:cs typeface="+mn-cs"/>
                <a:sym typeface="American Typewriter"/>
              </a:rPr>
              <a:t> </a:t>
            </a:r>
            <a:r>
              <a:rPr sz="4400">
                <a:solidFill>
                  <a:srgbClr val="804E28"/>
                </a:solidFill>
                <a:uFill>
                  <a:solidFill>
                    <a:srgbClr val="389A2E"/>
                  </a:solidFill>
                </a:uFill>
                <a:latin typeface="+mn-lt"/>
                <a:ea typeface="+mn-ea"/>
                <a:cs typeface="+mn-cs"/>
                <a:sym typeface="American Typewriter"/>
              </a:rPr>
              <a:t>research – 52 abstracts]</a:t>
            </a:r>
          </a:p>
        </p:txBody>
      </p:sp>
    </p:spTree>
    <p:extLst>
      <p:ext uri="{BB962C8B-B14F-4D97-AF65-F5344CB8AC3E}">
        <p14:creationId xmlns:p14="http://schemas.microsoft.com/office/powerpoint/2010/main" val="337513756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xfrm>
            <a:off x="1587500" y="330200"/>
            <a:ext cx="10464800" cy="1358107"/>
          </a:xfrm>
          <a:prstGeom prst="rect">
            <a:avLst/>
          </a:prstGeom>
        </p:spPr>
        <p:txBody>
          <a:bodyPr/>
          <a:lstStyle>
            <a:lvl1pPr>
              <a:defRPr sz="8000" spc="79">
                <a:solidFill>
                  <a:srgbClr val="804E28"/>
                </a:solidFill>
              </a:defRPr>
            </a:lvl1pPr>
          </a:lstStyle>
          <a:p>
            <a:pPr lvl="0">
              <a:defRPr sz="1800" spc="0">
                <a:solidFill>
                  <a:srgbClr val="000000"/>
                </a:solidFill>
              </a:defRPr>
            </a:pPr>
            <a:r>
              <a:rPr sz="8000" spc="79">
                <a:solidFill>
                  <a:srgbClr val="804E28"/>
                </a:solidFill>
              </a:rPr>
              <a:t>Cancer</a:t>
            </a:r>
          </a:p>
        </p:txBody>
      </p:sp>
      <p:sp>
        <p:nvSpPr>
          <p:cNvPr id="86" name="Shape 86"/>
          <p:cNvSpPr>
            <a:spLocks noGrp="1"/>
          </p:cNvSpPr>
          <p:nvPr>
            <p:ph type="body" idx="1"/>
          </p:nvPr>
        </p:nvSpPr>
        <p:spPr>
          <a:xfrm>
            <a:off x="952500" y="1243955"/>
            <a:ext cx="11099800" cy="8296410"/>
          </a:xfrm>
          <a:prstGeom prst="rect">
            <a:avLst/>
          </a:prstGeom>
        </p:spPr>
        <p:txBody>
          <a:bodyPr/>
          <a:lstStyle/>
          <a:p>
            <a:pPr marL="0" lvl="0" indent="0" defTabSz="457200">
              <a:spcBef>
                <a:spcPts val="0"/>
              </a:spcBef>
              <a:buSzTx/>
              <a:buFontTx/>
              <a:buNone/>
              <a:defRPr sz="1800">
                <a:solidFill>
                  <a:srgbClr val="000000"/>
                </a:solidFill>
              </a:defRPr>
            </a:pPr>
            <a:r>
              <a:rPr sz="2500">
                <a:solidFill>
                  <a:srgbClr val="804E28"/>
                </a:solidFill>
                <a:latin typeface="+mn-lt"/>
                <a:ea typeface="+mn-ea"/>
                <a:cs typeface="+mn-cs"/>
                <a:sym typeface="American Typewriter"/>
              </a:rPr>
              <a:t>Another way in which turmeric and its components reveal their remarkable therapeutic properties is in research on drug resistant- and multi-drug resistant cancers.  We have two sections on our site dedicated to researching natural and </a:t>
            </a:r>
            <a:r>
              <a:rPr sz="2500" b="1" u="sng">
                <a:solidFill>
                  <a:srgbClr val="6C6E41"/>
                </a:solidFill>
                <a:uFill>
                  <a:solidFill>
                    <a:srgbClr val="389A2E"/>
                  </a:solidFill>
                </a:uFill>
                <a:latin typeface="+mn-lt"/>
                <a:ea typeface="+mn-ea"/>
                <a:cs typeface="+mn-cs"/>
                <a:sym typeface="American Typewriter"/>
                <a:hlinkClick r:id="rId2"/>
              </a:rPr>
              <a:t>integrative therapies</a:t>
            </a:r>
            <a:r>
              <a:rPr sz="2500">
                <a:solidFill>
                  <a:srgbClr val="6C6E41"/>
                </a:solidFill>
                <a:latin typeface="+mn-lt"/>
                <a:ea typeface="+mn-ea"/>
                <a:cs typeface="+mn-cs"/>
                <a:sym typeface="American Typewriter"/>
              </a:rPr>
              <a:t> </a:t>
            </a:r>
            <a:r>
              <a:rPr sz="2500">
                <a:solidFill>
                  <a:srgbClr val="804E28"/>
                </a:solidFill>
                <a:latin typeface="+mn-lt"/>
                <a:ea typeface="+mn-ea"/>
                <a:cs typeface="+mn-cs"/>
                <a:sym typeface="American Typewriter"/>
              </a:rPr>
              <a:t>on these topics, and while there are dozens of substances with demonstrable efficacy against these chemotherapy- and radiation-resistant cancers, curcumin tops both lists:</a:t>
            </a:r>
          </a:p>
          <a:p>
            <a:pPr marL="457200" lvl="0" indent="-457200" defTabSz="457200">
              <a:spcBef>
                <a:spcPts val="0"/>
              </a:spcBef>
              <a:buSzTx/>
              <a:buFontTx/>
              <a:buNone/>
              <a:tabLst>
                <a:tab pos="139700" algn="l"/>
                <a:tab pos="457200" algn="l"/>
              </a:tabLst>
              <a:defRPr sz="1800">
                <a:solidFill>
                  <a:srgbClr val="000000"/>
                </a:solidFill>
              </a:defRPr>
            </a:pPr>
            <a:r>
              <a:rPr sz="2500" b="1">
                <a:solidFill>
                  <a:srgbClr val="6C6E41"/>
                </a:solidFill>
                <a:latin typeface="+mn-lt"/>
                <a:ea typeface="+mn-ea"/>
                <a:cs typeface="+mn-cs"/>
                <a:sym typeface="American Typewriter"/>
              </a:rPr>
              <a:t>	•	</a:t>
            </a:r>
            <a:r>
              <a:rPr sz="2500" b="1" u="sng">
                <a:solidFill>
                  <a:srgbClr val="6C6E41"/>
                </a:solidFill>
                <a:latin typeface="+mn-lt"/>
                <a:ea typeface="+mn-ea"/>
                <a:cs typeface="+mn-cs"/>
                <a:sym typeface="American Typewriter"/>
                <a:hlinkClick r:id="rId3"/>
              </a:rPr>
              <a:t>Cancers: Drug Resistant</a:t>
            </a:r>
            <a:endParaRPr sz="2500">
              <a:solidFill>
                <a:srgbClr val="6C6E41"/>
              </a:solidFill>
              <a:latin typeface="+mn-lt"/>
              <a:ea typeface="+mn-ea"/>
              <a:cs typeface="+mn-cs"/>
              <a:sym typeface="American Typewriter"/>
            </a:endParaRPr>
          </a:p>
          <a:p>
            <a:pPr marL="457200" lvl="0" indent="-457200" defTabSz="457200">
              <a:spcBef>
                <a:spcPts val="0"/>
              </a:spcBef>
              <a:buSzTx/>
              <a:buFontTx/>
              <a:buNone/>
              <a:tabLst>
                <a:tab pos="139700" algn="l"/>
                <a:tab pos="457200" algn="l"/>
              </a:tabLst>
              <a:defRPr sz="1800">
                <a:solidFill>
                  <a:srgbClr val="000000"/>
                </a:solidFill>
              </a:defRPr>
            </a:pPr>
            <a:r>
              <a:rPr sz="2500" b="1">
                <a:solidFill>
                  <a:srgbClr val="6C6E41"/>
                </a:solidFill>
                <a:latin typeface="+mn-lt"/>
                <a:ea typeface="+mn-ea"/>
                <a:cs typeface="+mn-cs"/>
                <a:sym typeface="American Typewriter"/>
              </a:rPr>
              <a:t>	•	</a:t>
            </a:r>
            <a:r>
              <a:rPr sz="2500" b="1" u="sng">
                <a:solidFill>
                  <a:srgbClr val="6C6E41"/>
                </a:solidFill>
                <a:latin typeface="+mn-lt"/>
                <a:ea typeface="+mn-ea"/>
                <a:cs typeface="+mn-cs"/>
                <a:sym typeface="American Typewriter"/>
                <a:hlinkClick r:id="rId4"/>
              </a:rPr>
              <a:t>Cancers: Multi-Drug Resistant</a:t>
            </a:r>
            <a:endParaRPr sz="2500">
              <a:solidFill>
                <a:srgbClr val="6C6E41"/>
              </a:solidFill>
              <a:latin typeface="+mn-lt"/>
              <a:ea typeface="+mn-ea"/>
              <a:cs typeface="+mn-cs"/>
              <a:sym typeface="American Typewriter"/>
            </a:endParaRPr>
          </a:p>
          <a:p>
            <a:pPr marL="0" lvl="0" indent="0" defTabSz="457200">
              <a:spcBef>
                <a:spcPts val="0"/>
              </a:spcBef>
              <a:buSzTx/>
              <a:buFontTx/>
              <a:buNone/>
              <a:defRPr sz="1800">
                <a:solidFill>
                  <a:srgbClr val="000000"/>
                </a:solidFill>
              </a:defRPr>
            </a:pPr>
            <a:r>
              <a:rPr sz="2500">
                <a:solidFill>
                  <a:srgbClr val="804E28"/>
                </a:solidFill>
                <a:latin typeface="+mn-lt"/>
                <a:ea typeface="+mn-ea"/>
                <a:cs typeface="+mn-cs"/>
                <a:sym typeface="American Typewriter"/>
              </a:rPr>
              <a:t>We have found no less than 54 studies indicating that curcumin can induce cell death or sensitize drug-resistant cancer cell lines to conventional treatment.</a:t>
            </a:r>
            <a:r>
              <a:rPr sz="2500" u="sng">
                <a:solidFill>
                  <a:srgbClr val="804E28"/>
                </a:solidFill>
                <a:uFill>
                  <a:solidFill>
                    <a:srgbClr val="389A2E"/>
                  </a:solidFill>
                </a:uFill>
                <a:latin typeface="+mn-lt"/>
                <a:ea typeface="+mn-ea"/>
                <a:cs typeface="+mn-cs"/>
                <a:sym typeface="American Typewriter"/>
              </a:rPr>
              <a:t>[x]</a:t>
            </a:r>
            <a:endParaRPr sz="2500">
              <a:solidFill>
                <a:srgbClr val="804E28"/>
              </a:solidFill>
              <a:uFill>
                <a:solidFill>
                  <a:srgbClr val="389A2E"/>
                </a:solidFill>
              </a:uFill>
              <a:latin typeface="+mn-lt"/>
              <a:ea typeface="+mn-ea"/>
              <a:cs typeface="+mn-cs"/>
              <a:sym typeface="American Typewriter"/>
            </a:endParaRPr>
          </a:p>
          <a:p>
            <a:pPr marL="0" lvl="0" indent="0" defTabSz="457200">
              <a:spcBef>
                <a:spcPts val="0"/>
              </a:spcBef>
              <a:buSzTx/>
              <a:buFontTx/>
              <a:buNone/>
              <a:defRPr sz="1800">
                <a:solidFill>
                  <a:srgbClr val="000000"/>
                </a:solidFill>
              </a:defRPr>
            </a:pPr>
            <a:r>
              <a:rPr sz="2500">
                <a:solidFill>
                  <a:srgbClr val="804E28"/>
                </a:solidFill>
                <a:uFill>
                  <a:solidFill>
                    <a:srgbClr val="389A2E"/>
                  </a:solidFill>
                </a:uFill>
                <a:latin typeface="+mn-lt"/>
                <a:ea typeface="+mn-ea"/>
                <a:cs typeface="+mn-cs"/>
                <a:sym typeface="American Typewriter"/>
              </a:rPr>
              <a:t>We have identified 27 studies on curcumin's ability to either induce cell death or sensitize multi-drug resistant cancer cell lines to conventional treatment.</a:t>
            </a:r>
            <a:r>
              <a:rPr sz="2500" u="sng">
                <a:solidFill>
                  <a:srgbClr val="804E28"/>
                </a:solidFill>
                <a:uFill>
                  <a:solidFill>
                    <a:srgbClr val="389A2E"/>
                  </a:solidFill>
                </a:uFill>
                <a:latin typeface="+mn-lt"/>
                <a:ea typeface="+mn-ea"/>
                <a:cs typeface="+mn-cs"/>
                <a:sym typeface="American Typewriter"/>
              </a:rPr>
              <a:t>[xi]</a:t>
            </a:r>
            <a:endParaRPr sz="2500">
              <a:solidFill>
                <a:srgbClr val="804E28"/>
              </a:solidFill>
              <a:uFill>
                <a:solidFill>
                  <a:srgbClr val="389A2E"/>
                </a:solidFill>
              </a:uFill>
              <a:latin typeface="+mn-lt"/>
              <a:ea typeface="+mn-ea"/>
              <a:cs typeface="+mn-cs"/>
              <a:sym typeface="American Typewriter"/>
            </a:endParaRPr>
          </a:p>
          <a:p>
            <a:pPr marL="0" lvl="0" indent="0" defTabSz="457200">
              <a:spcBef>
                <a:spcPts val="0"/>
              </a:spcBef>
              <a:buSzTx/>
              <a:buFontTx/>
              <a:buNone/>
              <a:defRPr sz="1800">
                <a:solidFill>
                  <a:srgbClr val="000000"/>
                </a:solidFill>
              </a:defRPr>
            </a:pPr>
            <a:r>
              <a:rPr sz="2500">
                <a:solidFill>
                  <a:srgbClr val="804E28"/>
                </a:solidFill>
                <a:uFill>
                  <a:solidFill>
                    <a:srgbClr val="389A2E"/>
                  </a:solidFill>
                </a:uFill>
                <a:latin typeface="+mn-lt"/>
                <a:ea typeface="+mn-ea"/>
                <a:cs typeface="+mn-cs"/>
                <a:sym typeface="American Typewriter"/>
              </a:rPr>
              <a:t>Considering how strong a track record turmeric (curcumin) has, having been used as both food and medicine in a wide range of cultures, for thousands of years, a strong argument can be made for using curcumin as a drug alternative or adjuvant in cancer treatment.</a:t>
            </a:r>
          </a:p>
        </p:txBody>
      </p:sp>
    </p:spTree>
    <p:extLst>
      <p:ext uri="{BB962C8B-B14F-4D97-AF65-F5344CB8AC3E}">
        <p14:creationId xmlns:p14="http://schemas.microsoft.com/office/powerpoint/2010/main" val="17220126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1587500" y="196851"/>
            <a:ext cx="10464800" cy="954134"/>
          </a:xfrm>
          <a:prstGeom prst="rect">
            <a:avLst/>
          </a:prstGeom>
        </p:spPr>
        <p:txBody>
          <a:bodyPr>
            <a:normAutofit fontScale="90000"/>
          </a:bodyPr>
          <a:lstStyle/>
          <a:p>
            <a:pPr lvl="0">
              <a:defRPr sz="1800" spc="0">
                <a:solidFill>
                  <a:srgbClr val="000000"/>
                </a:solidFill>
              </a:defRPr>
            </a:pPr>
            <a:r>
              <a:rPr sz="7000" spc="70" dirty="0">
                <a:solidFill>
                  <a:srgbClr val="6E603B"/>
                </a:solidFill>
              </a:rPr>
              <a:t>Resources</a:t>
            </a:r>
          </a:p>
        </p:txBody>
      </p:sp>
      <p:sp>
        <p:nvSpPr>
          <p:cNvPr id="89" name="Shape 89"/>
          <p:cNvSpPr>
            <a:spLocks noGrp="1"/>
          </p:cNvSpPr>
          <p:nvPr>
            <p:ph type="body" idx="1"/>
          </p:nvPr>
        </p:nvSpPr>
        <p:spPr>
          <a:xfrm>
            <a:off x="617140" y="1150984"/>
            <a:ext cx="12009067" cy="8382351"/>
          </a:xfrm>
          <a:prstGeom prst="rect">
            <a:avLst/>
          </a:prstGeom>
        </p:spPr>
        <p:txBody>
          <a:bodyPr>
            <a:normAutofit lnSpcReduction="10000"/>
          </a:bodyPr>
          <a:lstStyle/>
          <a:p>
            <a:pPr marL="365760" lvl="0" indent="-365760" defTabSz="365760">
              <a:spcBef>
                <a:spcPts val="0"/>
              </a:spcBef>
              <a:buSzTx/>
              <a:buFontTx/>
              <a:buNone/>
              <a:tabLst>
                <a:tab pos="101600" algn="l"/>
                <a:tab pos="355600" algn="l"/>
              </a:tabLst>
              <a:defRPr sz="1800">
                <a:solidFill>
                  <a:srgbClr val="000000"/>
                </a:solidFill>
              </a:defRPr>
            </a:pPr>
            <a:r>
              <a:rPr sz="1520" dirty="0">
                <a:solidFill>
                  <a:srgbClr val="804E28"/>
                </a:solidFill>
                <a:uFill>
                  <a:solidFill>
                    <a:srgbClr val="389A2E"/>
                  </a:solidFill>
                </a:uFill>
                <a:latin typeface="+mn-lt"/>
                <a:ea typeface="+mn-ea"/>
                <a:cs typeface="+mn-cs"/>
                <a:sym typeface="American Typewriter"/>
              </a:rPr>
              <a:t>	•	</a:t>
            </a:r>
            <a:r>
              <a:rPr sz="1520" u="sng" dirty="0">
                <a:solidFill>
                  <a:srgbClr val="804E28"/>
                </a:solidFill>
                <a:uFill>
                  <a:solidFill>
                    <a:srgbClr val="389A2E"/>
                  </a:solidFill>
                </a:uFill>
                <a:latin typeface="+mn-lt"/>
                <a:ea typeface="+mn-ea"/>
                <a:cs typeface="+mn-cs"/>
                <a:sym typeface="American Typewriter"/>
              </a:rPr>
              <a:t>[i]</a:t>
            </a:r>
            <a:r>
              <a:rPr sz="1520" dirty="0">
                <a:solidFill>
                  <a:srgbClr val="804E28"/>
                </a:solidFill>
                <a:uFill>
                  <a:solidFill>
                    <a:srgbClr val="389A2E"/>
                  </a:solidFill>
                </a:uFill>
                <a:latin typeface="+mn-lt"/>
                <a:ea typeface="+mn-ea"/>
                <a:cs typeface="+mn-cs"/>
                <a:sym typeface="American Typewriter"/>
              </a:rPr>
              <a:t> P Usharani, A A Mateen, M U R Naidu, Y S N Raju, Naval Chandra. </a:t>
            </a:r>
            <a:r>
              <a:rPr sz="1520" b="1" u="sng" dirty="0">
                <a:solidFill>
                  <a:srgbClr val="804E28"/>
                </a:solidFill>
                <a:uFill>
                  <a:solidFill>
                    <a:srgbClr val="389A2E"/>
                  </a:solidFill>
                </a:uFill>
                <a:latin typeface="+mn-lt"/>
                <a:ea typeface="+mn-ea"/>
                <a:cs typeface="+mn-cs"/>
                <a:sym typeface="American Typewriter"/>
                <a:hlinkClick r:id="rId2"/>
              </a:rPr>
              <a:t>Effect of NCB-02, atorvastatin and placebo on endothelial function, oxidative stress and inflammatory markers in patients with type 2 diabetes mellitus: a randomized, parallel-group, placebo-controlled, 8-week study.</a:t>
            </a:r>
            <a:r>
              <a:rPr sz="1520" dirty="0">
                <a:solidFill>
                  <a:srgbClr val="804E28"/>
                </a:solidFill>
                <a:uFill>
                  <a:solidFill>
                    <a:srgbClr val="389A2E"/>
                  </a:solidFill>
                </a:uFill>
                <a:latin typeface="+mn-lt"/>
                <a:ea typeface="+mn-ea"/>
                <a:cs typeface="+mn-cs"/>
                <a:sym typeface="American Typewriter"/>
              </a:rPr>
              <a:t> Drugs R D. 2008;9(4):243-50. PMID: </a:t>
            </a:r>
            <a:r>
              <a:rPr sz="1520" u="sng" dirty="0">
                <a:solidFill>
                  <a:srgbClr val="804E28"/>
                </a:solidFill>
                <a:uFill>
                  <a:solidFill>
                    <a:srgbClr val="389A2E"/>
                  </a:solidFill>
                </a:uFill>
                <a:latin typeface="+mn-lt"/>
                <a:ea typeface="+mn-ea"/>
                <a:cs typeface="+mn-cs"/>
                <a:sym typeface="American Typewriter"/>
                <a:hlinkClick r:id="rId2"/>
              </a:rPr>
              <a:t>18588355</a:t>
            </a:r>
            <a:endParaRPr sz="1520" b="1" u="sng" dirty="0">
              <a:solidFill>
                <a:srgbClr val="804E28"/>
              </a:solidFill>
              <a:uFill>
                <a:solidFill>
                  <a:srgbClr val="389A2E"/>
                </a:solidFill>
              </a:uFill>
              <a:latin typeface="+mn-lt"/>
              <a:ea typeface="+mn-ea"/>
              <a:cs typeface="+mn-cs"/>
              <a:sym typeface="American Typewriter"/>
            </a:endParaRPr>
          </a:p>
          <a:p>
            <a:pPr marL="0" lvl="0" indent="0" defTabSz="365760">
              <a:spcBef>
                <a:spcPts val="0"/>
              </a:spcBef>
              <a:buSzTx/>
              <a:buFontTx/>
              <a:buNone/>
              <a:defRPr sz="1800">
                <a:solidFill>
                  <a:srgbClr val="000000"/>
                </a:solidFill>
              </a:defRPr>
            </a:pPr>
            <a:endParaRPr sz="1520" dirty="0">
              <a:solidFill>
                <a:srgbClr val="804E28"/>
              </a:solidFill>
              <a:latin typeface="+mn-lt"/>
              <a:ea typeface="+mn-ea"/>
              <a:cs typeface="+mn-cs"/>
              <a:sym typeface="American Typewriter"/>
            </a:endParaRPr>
          </a:p>
          <a:p>
            <a:pPr marL="365760" lvl="0" indent="-365760" defTabSz="365760">
              <a:spcBef>
                <a:spcPts val="0"/>
              </a:spcBef>
              <a:buSzTx/>
              <a:buFontTx/>
              <a:buNone/>
              <a:tabLst>
                <a:tab pos="101600" algn="l"/>
                <a:tab pos="355600" algn="l"/>
              </a:tabLst>
              <a:defRPr sz="1800">
                <a:solidFill>
                  <a:srgbClr val="000000"/>
                </a:solidFill>
              </a:defRPr>
            </a:pPr>
            <a:r>
              <a:rPr sz="1520" dirty="0">
                <a:solidFill>
                  <a:srgbClr val="804E28"/>
                </a:solidFill>
                <a:latin typeface="+mn-lt"/>
                <a:ea typeface="+mn-ea"/>
                <a:cs typeface="+mn-cs"/>
                <a:sym typeface="American Typewriter"/>
              </a:rPr>
              <a:t>	•	</a:t>
            </a:r>
            <a:r>
              <a:rPr sz="1520" u="sng" dirty="0">
                <a:solidFill>
                  <a:srgbClr val="804E28"/>
                </a:solidFill>
                <a:latin typeface="+mn-lt"/>
                <a:ea typeface="+mn-ea"/>
                <a:cs typeface="+mn-cs"/>
                <a:sym typeface="American Typewriter"/>
              </a:rPr>
              <a:t>[ii]</a:t>
            </a:r>
            <a:r>
              <a:rPr sz="1520" dirty="0">
                <a:solidFill>
                  <a:srgbClr val="804E28"/>
                </a:solidFill>
                <a:latin typeface="+mn-lt"/>
                <a:ea typeface="+mn-ea"/>
                <a:cs typeface="+mn-cs"/>
                <a:sym typeface="American Typewriter"/>
              </a:rPr>
              <a:t> B Lal, A K Kapoor, O P Asthana, P K Agrawal, R Prasad, P Kumar, R C Srimal. </a:t>
            </a:r>
            <a:r>
              <a:rPr sz="1520" b="1" u="sng" dirty="0">
                <a:solidFill>
                  <a:srgbClr val="804E28"/>
                </a:solidFill>
                <a:uFill>
                  <a:solidFill>
                    <a:srgbClr val="389A2E"/>
                  </a:solidFill>
                </a:uFill>
                <a:latin typeface="+mn-lt"/>
                <a:ea typeface="+mn-ea"/>
                <a:cs typeface="+mn-cs"/>
                <a:sym typeface="American Typewriter"/>
                <a:hlinkClick r:id="rId3"/>
              </a:rPr>
              <a:t>Efficacy of curcumin in the management of chronic anterior uveitis.</a:t>
            </a:r>
            <a:r>
              <a:rPr sz="1520" dirty="0">
                <a:solidFill>
                  <a:srgbClr val="804E28"/>
                </a:solidFill>
                <a:latin typeface="+mn-lt"/>
                <a:ea typeface="+mn-ea"/>
                <a:cs typeface="+mn-cs"/>
                <a:sym typeface="American Typewriter"/>
              </a:rPr>
              <a:t> Phytother Res. 1999 Jun;13(4):318-22. PMID: </a:t>
            </a:r>
            <a:r>
              <a:rPr sz="1520" u="sng" dirty="0">
                <a:solidFill>
                  <a:srgbClr val="804E28"/>
                </a:solidFill>
                <a:uFill>
                  <a:solidFill>
                    <a:srgbClr val="389A2E"/>
                  </a:solidFill>
                </a:uFill>
                <a:latin typeface="+mn-lt"/>
                <a:ea typeface="+mn-ea"/>
                <a:cs typeface="+mn-cs"/>
                <a:sym typeface="American Typewriter"/>
                <a:hlinkClick r:id="rId3"/>
              </a:rPr>
              <a:t>10404539</a:t>
            </a:r>
            <a:endParaRPr sz="1520" dirty="0">
              <a:solidFill>
                <a:srgbClr val="804E28"/>
              </a:solidFill>
              <a:latin typeface="+mn-lt"/>
              <a:ea typeface="+mn-ea"/>
              <a:cs typeface="+mn-cs"/>
              <a:sym typeface="American Typewriter"/>
            </a:endParaRPr>
          </a:p>
          <a:p>
            <a:pPr marL="0" lvl="0" indent="0" defTabSz="365760">
              <a:spcBef>
                <a:spcPts val="0"/>
              </a:spcBef>
              <a:buSzTx/>
              <a:buFontTx/>
              <a:buNone/>
              <a:defRPr sz="1800">
                <a:solidFill>
                  <a:srgbClr val="000000"/>
                </a:solidFill>
              </a:defRPr>
            </a:pPr>
            <a:endParaRPr sz="1520" dirty="0">
              <a:solidFill>
                <a:srgbClr val="804E28"/>
              </a:solidFill>
              <a:latin typeface="+mn-lt"/>
              <a:ea typeface="+mn-ea"/>
              <a:cs typeface="+mn-cs"/>
              <a:sym typeface="American Typewriter"/>
            </a:endParaRPr>
          </a:p>
          <a:p>
            <a:pPr marL="365760" lvl="0" indent="-365760" defTabSz="365760">
              <a:spcBef>
                <a:spcPts val="0"/>
              </a:spcBef>
              <a:buSzTx/>
              <a:buFontTx/>
              <a:buNone/>
              <a:tabLst>
                <a:tab pos="101600" algn="l"/>
                <a:tab pos="355600" algn="l"/>
              </a:tabLst>
              <a:defRPr sz="1800">
                <a:solidFill>
                  <a:srgbClr val="000000"/>
                </a:solidFill>
              </a:defRPr>
            </a:pPr>
            <a:r>
              <a:rPr sz="1520" dirty="0">
                <a:solidFill>
                  <a:srgbClr val="804E28"/>
                </a:solidFill>
                <a:latin typeface="+mn-lt"/>
                <a:ea typeface="+mn-ea"/>
                <a:cs typeface="+mn-cs"/>
                <a:sym typeface="American Typewriter"/>
              </a:rPr>
              <a:t>	•	</a:t>
            </a:r>
            <a:r>
              <a:rPr sz="1520" u="sng" dirty="0">
                <a:solidFill>
                  <a:srgbClr val="804E28"/>
                </a:solidFill>
                <a:latin typeface="+mn-lt"/>
                <a:ea typeface="+mn-ea"/>
                <a:cs typeface="+mn-cs"/>
                <a:sym typeface="American Typewriter"/>
              </a:rPr>
              <a:t>[iii]</a:t>
            </a:r>
            <a:r>
              <a:rPr sz="1520" dirty="0">
                <a:solidFill>
                  <a:srgbClr val="804E28"/>
                </a:solidFill>
                <a:latin typeface="+mn-lt"/>
                <a:ea typeface="+mn-ea"/>
                <a:cs typeface="+mn-cs"/>
                <a:sym typeface="American Typewriter"/>
              </a:rPr>
              <a:t> Jiayuan Sun, Weigang Guo, Yong Ben, Jinjun Jiang, Changjun Tan, Zude Xu, Xiangdong Wang, Chunxue Bai. </a:t>
            </a:r>
            <a:r>
              <a:rPr sz="1520" b="1" u="sng" dirty="0">
                <a:solidFill>
                  <a:srgbClr val="804E28"/>
                </a:solidFill>
                <a:uFill>
                  <a:solidFill>
                    <a:srgbClr val="389A2E"/>
                  </a:solidFill>
                </a:uFill>
                <a:latin typeface="+mn-lt"/>
                <a:ea typeface="+mn-ea"/>
                <a:cs typeface="+mn-cs"/>
                <a:sym typeface="American Typewriter"/>
                <a:hlinkClick r:id="rId4"/>
              </a:rPr>
              <a:t>Preventive effects of curcumin and dexamethasone on lung transplantation-associated lung injury in rats.</a:t>
            </a:r>
            <a:r>
              <a:rPr sz="1520" dirty="0">
                <a:solidFill>
                  <a:srgbClr val="804E28"/>
                </a:solidFill>
                <a:latin typeface="+mn-lt"/>
                <a:ea typeface="+mn-ea"/>
                <a:cs typeface="+mn-cs"/>
                <a:sym typeface="American Typewriter"/>
              </a:rPr>
              <a:t> Crit Care Med. 2008 Apr;36(4):1205-13. PMID: </a:t>
            </a:r>
            <a:r>
              <a:rPr sz="1520" u="sng" dirty="0">
                <a:solidFill>
                  <a:srgbClr val="804E28"/>
                </a:solidFill>
                <a:uFill>
                  <a:solidFill>
                    <a:srgbClr val="389A2E"/>
                  </a:solidFill>
                </a:uFill>
                <a:latin typeface="+mn-lt"/>
                <a:ea typeface="+mn-ea"/>
                <a:cs typeface="+mn-cs"/>
                <a:sym typeface="American Typewriter"/>
                <a:hlinkClick r:id="rId4"/>
              </a:rPr>
              <a:t>18379247</a:t>
            </a:r>
            <a:endParaRPr sz="1520" u="sng" dirty="0">
              <a:solidFill>
                <a:srgbClr val="804E28"/>
              </a:solidFill>
              <a:latin typeface="+mn-lt"/>
              <a:ea typeface="+mn-ea"/>
              <a:cs typeface="+mn-cs"/>
              <a:sym typeface="American Typewriter"/>
            </a:endParaRPr>
          </a:p>
          <a:p>
            <a:pPr marL="0" lvl="0" indent="0" defTabSz="365760">
              <a:spcBef>
                <a:spcPts val="0"/>
              </a:spcBef>
              <a:buSzTx/>
              <a:buFontTx/>
              <a:buNone/>
              <a:defRPr sz="1800">
                <a:solidFill>
                  <a:srgbClr val="000000"/>
                </a:solidFill>
              </a:defRPr>
            </a:pPr>
            <a:endParaRPr sz="1520" dirty="0">
              <a:solidFill>
                <a:srgbClr val="804E28"/>
              </a:solidFill>
              <a:latin typeface="+mn-lt"/>
              <a:ea typeface="+mn-ea"/>
              <a:cs typeface="+mn-cs"/>
              <a:sym typeface="American Typewriter"/>
            </a:endParaRPr>
          </a:p>
          <a:p>
            <a:pPr marL="365760" lvl="0" indent="-365760" defTabSz="365760">
              <a:spcBef>
                <a:spcPts val="0"/>
              </a:spcBef>
              <a:buSzTx/>
              <a:buFontTx/>
              <a:buNone/>
              <a:tabLst>
                <a:tab pos="101600" algn="l"/>
                <a:tab pos="355600" algn="l"/>
              </a:tabLst>
              <a:defRPr sz="1800">
                <a:solidFill>
                  <a:srgbClr val="000000"/>
                </a:solidFill>
              </a:defRPr>
            </a:pPr>
            <a:r>
              <a:rPr sz="1520" dirty="0">
                <a:solidFill>
                  <a:srgbClr val="804E28"/>
                </a:solidFill>
                <a:uFill>
                  <a:solidFill>
                    <a:srgbClr val="389A2E"/>
                  </a:solidFill>
                </a:uFill>
                <a:latin typeface="+mn-lt"/>
                <a:ea typeface="+mn-ea"/>
                <a:cs typeface="+mn-cs"/>
                <a:sym typeface="American Typewriter"/>
              </a:rPr>
              <a:t>	•	</a:t>
            </a:r>
            <a:r>
              <a:rPr sz="1520" u="sng" dirty="0">
                <a:solidFill>
                  <a:srgbClr val="804E28"/>
                </a:solidFill>
                <a:uFill>
                  <a:solidFill>
                    <a:srgbClr val="389A2E"/>
                  </a:solidFill>
                </a:uFill>
                <a:latin typeface="+mn-lt"/>
                <a:ea typeface="+mn-ea"/>
                <a:cs typeface="+mn-cs"/>
                <a:sym typeface="American Typewriter"/>
              </a:rPr>
              <a:t>[iv]</a:t>
            </a:r>
            <a:r>
              <a:rPr sz="1520" dirty="0">
                <a:solidFill>
                  <a:srgbClr val="804E28"/>
                </a:solidFill>
                <a:uFill>
                  <a:solidFill>
                    <a:srgbClr val="389A2E"/>
                  </a:solidFill>
                </a:uFill>
                <a:latin typeface="+mn-lt"/>
                <a:ea typeface="+mn-ea"/>
                <a:cs typeface="+mn-cs"/>
                <a:sym typeface="American Typewriter"/>
              </a:rPr>
              <a:t> J Sun, D Yang, S Li, Z Xu, X Wang, C Bai. </a:t>
            </a:r>
            <a:r>
              <a:rPr sz="1520" b="1" u="sng" dirty="0">
                <a:solidFill>
                  <a:srgbClr val="804E28"/>
                </a:solidFill>
                <a:uFill>
                  <a:solidFill>
                    <a:srgbClr val="389A2E"/>
                  </a:solidFill>
                </a:uFill>
                <a:latin typeface="+mn-lt"/>
                <a:ea typeface="+mn-ea"/>
                <a:cs typeface="+mn-cs"/>
                <a:sym typeface="American Typewriter"/>
                <a:hlinkClick r:id="rId5"/>
              </a:rPr>
              <a:t>Effects of curcumin or dexamethasone on lung ischaemia-reperfusion injury in rats.</a:t>
            </a:r>
            <a:r>
              <a:rPr sz="1520" dirty="0">
                <a:solidFill>
                  <a:srgbClr val="804E28"/>
                </a:solidFill>
                <a:uFill>
                  <a:solidFill>
                    <a:srgbClr val="389A2E"/>
                  </a:solidFill>
                </a:uFill>
                <a:latin typeface="+mn-lt"/>
                <a:ea typeface="+mn-ea"/>
                <a:cs typeface="+mn-cs"/>
                <a:sym typeface="American Typewriter"/>
              </a:rPr>
              <a:t> Cancer Lett. 2003 Mar 31;192(2):145-9. PMID: </a:t>
            </a:r>
            <a:r>
              <a:rPr sz="1520" u="sng" dirty="0">
                <a:solidFill>
                  <a:srgbClr val="804E28"/>
                </a:solidFill>
                <a:uFill>
                  <a:solidFill>
                    <a:srgbClr val="389A2E"/>
                  </a:solidFill>
                </a:uFill>
                <a:latin typeface="+mn-lt"/>
                <a:ea typeface="+mn-ea"/>
                <a:cs typeface="+mn-cs"/>
                <a:sym typeface="American Typewriter"/>
                <a:hlinkClick r:id="rId5"/>
              </a:rPr>
              <a:t>18799504</a:t>
            </a:r>
            <a:endParaRPr sz="1520" dirty="0">
              <a:solidFill>
                <a:srgbClr val="804E28"/>
              </a:solidFill>
              <a:uFill>
                <a:solidFill>
                  <a:srgbClr val="389A2E"/>
                </a:solidFill>
              </a:uFill>
              <a:latin typeface="+mn-lt"/>
              <a:ea typeface="+mn-ea"/>
              <a:cs typeface="+mn-cs"/>
              <a:sym typeface="American Typewriter"/>
            </a:endParaRPr>
          </a:p>
          <a:p>
            <a:pPr marL="0" lvl="0" indent="0" defTabSz="365760">
              <a:spcBef>
                <a:spcPts val="0"/>
              </a:spcBef>
              <a:buSzTx/>
              <a:buFontTx/>
              <a:buNone/>
              <a:defRPr sz="1800">
                <a:solidFill>
                  <a:srgbClr val="000000"/>
                </a:solidFill>
              </a:defRPr>
            </a:pPr>
            <a:endParaRPr sz="1520" dirty="0">
              <a:solidFill>
                <a:srgbClr val="804E28"/>
              </a:solidFill>
              <a:latin typeface="+mn-lt"/>
              <a:ea typeface="+mn-ea"/>
              <a:cs typeface="+mn-cs"/>
              <a:sym typeface="American Typewriter"/>
            </a:endParaRPr>
          </a:p>
          <a:p>
            <a:pPr marL="365760" lvl="0" indent="-365760" defTabSz="365760">
              <a:spcBef>
                <a:spcPts val="0"/>
              </a:spcBef>
              <a:buSzTx/>
              <a:buFontTx/>
              <a:buNone/>
              <a:tabLst>
                <a:tab pos="101600" algn="l"/>
                <a:tab pos="355600" algn="l"/>
              </a:tabLst>
              <a:defRPr sz="1800">
                <a:solidFill>
                  <a:srgbClr val="000000"/>
                </a:solidFill>
              </a:defRPr>
            </a:pPr>
            <a:r>
              <a:rPr sz="1520" dirty="0">
                <a:solidFill>
                  <a:srgbClr val="804E28"/>
                </a:solidFill>
                <a:uFill>
                  <a:solidFill>
                    <a:srgbClr val="389A2E"/>
                  </a:solidFill>
                </a:uFill>
                <a:latin typeface="+mn-lt"/>
                <a:ea typeface="+mn-ea"/>
                <a:cs typeface="+mn-cs"/>
                <a:sym typeface="American Typewriter"/>
              </a:rPr>
              <a:t>	•	</a:t>
            </a:r>
            <a:r>
              <a:rPr sz="1520" u="sng" dirty="0">
                <a:solidFill>
                  <a:srgbClr val="804E28"/>
                </a:solidFill>
                <a:uFill>
                  <a:solidFill>
                    <a:srgbClr val="389A2E"/>
                  </a:solidFill>
                </a:uFill>
                <a:latin typeface="+mn-lt"/>
                <a:ea typeface="+mn-ea"/>
                <a:cs typeface="+mn-cs"/>
                <a:sym typeface="American Typewriter"/>
              </a:rPr>
              <a:t>[v]</a:t>
            </a:r>
            <a:r>
              <a:rPr sz="1520" dirty="0">
                <a:solidFill>
                  <a:srgbClr val="804E28"/>
                </a:solidFill>
                <a:uFill>
                  <a:solidFill>
                    <a:srgbClr val="389A2E"/>
                  </a:solidFill>
                </a:uFill>
                <a:latin typeface="+mn-lt"/>
                <a:ea typeface="+mn-ea"/>
                <a:cs typeface="+mn-cs"/>
                <a:sym typeface="American Typewriter"/>
              </a:rPr>
              <a:t> Jayesh Sanmukhani, Ashish Anovadiya, Chandrabhanu B Tripathi. </a:t>
            </a:r>
            <a:r>
              <a:rPr sz="1520" b="1" u="sng" dirty="0">
                <a:solidFill>
                  <a:srgbClr val="804E28"/>
                </a:solidFill>
                <a:uFill>
                  <a:solidFill>
                    <a:srgbClr val="389A2E"/>
                  </a:solidFill>
                </a:uFill>
                <a:latin typeface="+mn-lt"/>
                <a:ea typeface="+mn-ea"/>
                <a:cs typeface="+mn-cs"/>
                <a:sym typeface="American Typewriter"/>
                <a:hlinkClick r:id="rId6"/>
              </a:rPr>
              <a:t>Evaluation of antidepressant like activity of curcumin and its combination with fluoxetine and imipramine: an acute and chronic study.</a:t>
            </a:r>
            <a:r>
              <a:rPr sz="1520" dirty="0">
                <a:solidFill>
                  <a:srgbClr val="804E28"/>
                </a:solidFill>
                <a:uFill>
                  <a:solidFill>
                    <a:srgbClr val="389A2E"/>
                  </a:solidFill>
                </a:uFill>
                <a:latin typeface="+mn-lt"/>
                <a:ea typeface="+mn-ea"/>
                <a:cs typeface="+mn-cs"/>
                <a:sym typeface="American Typewriter"/>
              </a:rPr>
              <a:t> Acta Pol Pharm. 2011 Sep-Oct;68(5):769-75. PMID: </a:t>
            </a:r>
            <a:r>
              <a:rPr sz="1520" u="sng" dirty="0">
                <a:solidFill>
                  <a:srgbClr val="804E28"/>
                </a:solidFill>
                <a:uFill>
                  <a:solidFill>
                    <a:srgbClr val="389A2E"/>
                  </a:solidFill>
                </a:uFill>
                <a:latin typeface="+mn-lt"/>
                <a:ea typeface="+mn-ea"/>
                <a:cs typeface="+mn-cs"/>
                <a:sym typeface="American Typewriter"/>
                <a:hlinkClick r:id="rId6"/>
              </a:rPr>
              <a:t>21928724</a:t>
            </a:r>
            <a:endParaRPr sz="1520" b="1" u="sng" dirty="0">
              <a:solidFill>
                <a:srgbClr val="804E28"/>
              </a:solidFill>
              <a:uFill>
                <a:solidFill>
                  <a:srgbClr val="389A2E"/>
                </a:solidFill>
              </a:uFill>
              <a:latin typeface="+mn-lt"/>
              <a:ea typeface="+mn-ea"/>
              <a:cs typeface="+mn-cs"/>
              <a:sym typeface="American Typewriter"/>
            </a:endParaRPr>
          </a:p>
          <a:p>
            <a:pPr marL="0" lvl="0" indent="0" defTabSz="365760">
              <a:spcBef>
                <a:spcPts val="0"/>
              </a:spcBef>
              <a:buSzTx/>
              <a:buFontTx/>
              <a:buNone/>
              <a:defRPr sz="1800">
                <a:solidFill>
                  <a:srgbClr val="000000"/>
                </a:solidFill>
              </a:defRPr>
            </a:pPr>
            <a:endParaRPr sz="1520" dirty="0">
              <a:solidFill>
                <a:srgbClr val="804E28"/>
              </a:solidFill>
              <a:latin typeface="+mn-lt"/>
              <a:ea typeface="+mn-ea"/>
              <a:cs typeface="+mn-cs"/>
              <a:sym typeface="American Typewriter"/>
            </a:endParaRPr>
          </a:p>
          <a:p>
            <a:pPr marL="365760" lvl="0" indent="-365760" defTabSz="365760">
              <a:spcBef>
                <a:spcPts val="0"/>
              </a:spcBef>
              <a:buSzTx/>
              <a:buFontTx/>
              <a:buNone/>
              <a:tabLst>
                <a:tab pos="101600" algn="l"/>
                <a:tab pos="355600" algn="l"/>
              </a:tabLst>
              <a:defRPr sz="1800">
                <a:solidFill>
                  <a:srgbClr val="000000"/>
                </a:solidFill>
              </a:defRPr>
            </a:pPr>
            <a:r>
              <a:rPr sz="1520" dirty="0">
                <a:solidFill>
                  <a:srgbClr val="804E28"/>
                </a:solidFill>
                <a:uFill>
                  <a:solidFill>
                    <a:srgbClr val="389A2E"/>
                  </a:solidFill>
                </a:uFill>
                <a:latin typeface="+mn-lt"/>
                <a:ea typeface="+mn-ea"/>
                <a:cs typeface="+mn-cs"/>
                <a:sym typeface="American Typewriter"/>
              </a:rPr>
              <a:t>	•	</a:t>
            </a:r>
            <a:r>
              <a:rPr sz="1520" u="sng" dirty="0">
                <a:solidFill>
                  <a:srgbClr val="804E28"/>
                </a:solidFill>
                <a:uFill>
                  <a:solidFill>
                    <a:srgbClr val="389A2E"/>
                  </a:solidFill>
                </a:uFill>
                <a:latin typeface="+mn-lt"/>
                <a:ea typeface="+mn-ea"/>
                <a:cs typeface="+mn-cs"/>
                <a:sym typeface="American Typewriter"/>
              </a:rPr>
              <a:t>[vi]</a:t>
            </a:r>
            <a:r>
              <a:rPr sz="1520" dirty="0">
                <a:solidFill>
                  <a:srgbClr val="804E28"/>
                </a:solidFill>
                <a:uFill>
                  <a:solidFill>
                    <a:srgbClr val="389A2E"/>
                  </a:solidFill>
                </a:uFill>
                <a:latin typeface="+mn-lt"/>
                <a:ea typeface="+mn-ea"/>
                <a:cs typeface="+mn-cs"/>
                <a:sym typeface="American Typewriter"/>
              </a:rPr>
              <a:t> R Srivastava, V Puri, R C Srimal, B N Dhawan. </a:t>
            </a:r>
            <a:r>
              <a:rPr sz="1520" b="1" u="sng" dirty="0">
                <a:solidFill>
                  <a:srgbClr val="804E28"/>
                </a:solidFill>
                <a:uFill>
                  <a:solidFill>
                    <a:srgbClr val="389A2E"/>
                  </a:solidFill>
                </a:uFill>
                <a:latin typeface="+mn-lt"/>
                <a:ea typeface="+mn-ea"/>
                <a:cs typeface="+mn-cs"/>
                <a:sym typeface="American Typewriter"/>
                <a:hlinkClick r:id="rId7"/>
              </a:rPr>
              <a:t>Effect of curcumin on platelet aggregation and vascular prostacyclin synthesis.</a:t>
            </a:r>
            <a:r>
              <a:rPr sz="1520" dirty="0">
                <a:solidFill>
                  <a:srgbClr val="804E28"/>
                </a:solidFill>
                <a:uFill>
                  <a:solidFill>
                    <a:srgbClr val="389A2E"/>
                  </a:solidFill>
                </a:uFill>
                <a:latin typeface="+mn-lt"/>
                <a:ea typeface="+mn-ea"/>
                <a:cs typeface="+mn-cs"/>
                <a:sym typeface="American Typewriter"/>
              </a:rPr>
              <a:t> Arzneimittelforschung. 1986 Apr;36(4):715-7. PMID: </a:t>
            </a:r>
            <a:r>
              <a:rPr sz="1520" u="sng" dirty="0">
                <a:solidFill>
                  <a:srgbClr val="804E28"/>
                </a:solidFill>
                <a:uFill>
                  <a:solidFill>
                    <a:srgbClr val="389A2E"/>
                  </a:solidFill>
                </a:uFill>
                <a:latin typeface="+mn-lt"/>
                <a:ea typeface="+mn-ea"/>
                <a:cs typeface="+mn-cs"/>
                <a:sym typeface="American Typewriter"/>
                <a:hlinkClick r:id="rId7"/>
              </a:rPr>
              <a:t>3521617</a:t>
            </a:r>
            <a:endParaRPr sz="1520" b="1" u="sng" dirty="0">
              <a:solidFill>
                <a:srgbClr val="804E28"/>
              </a:solidFill>
              <a:uFill>
                <a:solidFill>
                  <a:srgbClr val="389A2E"/>
                </a:solidFill>
              </a:uFill>
              <a:latin typeface="+mn-lt"/>
              <a:ea typeface="+mn-ea"/>
              <a:cs typeface="+mn-cs"/>
              <a:sym typeface="American Typewriter"/>
            </a:endParaRPr>
          </a:p>
          <a:p>
            <a:pPr marL="0" lvl="0" indent="0" defTabSz="365760">
              <a:spcBef>
                <a:spcPts val="0"/>
              </a:spcBef>
              <a:buSzTx/>
              <a:buFontTx/>
              <a:buNone/>
              <a:defRPr sz="1800">
                <a:solidFill>
                  <a:srgbClr val="000000"/>
                </a:solidFill>
              </a:defRPr>
            </a:pPr>
            <a:endParaRPr sz="1520" dirty="0">
              <a:solidFill>
                <a:srgbClr val="804E28"/>
              </a:solidFill>
              <a:latin typeface="+mn-lt"/>
              <a:ea typeface="+mn-ea"/>
              <a:cs typeface="+mn-cs"/>
              <a:sym typeface="American Typewriter"/>
            </a:endParaRPr>
          </a:p>
          <a:p>
            <a:pPr marL="365760" lvl="0" indent="-365760" defTabSz="365760">
              <a:spcBef>
                <a:spcPts val="0"/>
              </a:spcBef>
              <a:buSzTx/>
              <a:buFontTx/>
              <a:buNone/>
              <a:tabLst>
                <a:tab pos="101600" algn="l"/>
                <a:tab pos="355600" algn="l"/>
              </a:tabLst>
              <a:defRPr sz="1800">
                <a:solidFill>
                  <a:srgbClr val="000000"/>
                </a:solidFill>
              </a:defRPr>
            </a:pPr>
            <a:r>
              <a:rPr sz="1520" dirty="0">
                <a:solidFill>
                  <a:srgbClr val="804E28"/>
                </a:solidFill>
                <a:uFill>
                  <a:solidFill>
                    <a:srgbClr val="389A2E"/>
                  </a:solidFill>
                </a:uFill>
                <a:latin typeface="+mn-lt"/>
                <a:ea typeface="+mn-ea"/>
                <a:cs typeface="+mn-cs"/>
                <a:sym typeface="American Typewriter"/>
              </a:rPr>
              <a:t>	•	</a:t>
            </a:r>
            <a:r>
              <a:rPr sz="1520" u="sng" dirty="0">
                <a:solidFill>
                  <a:srgbClr val="804E28"/>
                </a:solidFill>
                <a:uFill>
                  <a:solidFill>
                    <a:srgbClr val="389A2E"/>
                  </a:solidFill>
                </a:uFill>
                <a:latin typeface="+mn-lt"/>
                <a:ea typeface="+mn-ea"/>
                <a:cs typeface="+mn-cs"/>
                <a:sym typeface="American Typewriter"/>
              </a:rPr>
              <a:t>[vii]</a:t>
            </a:r>
            <a:r>
              <a:rPr sz="1520" dirty="0">
                <a:solidFill>
                  <a:srgbClr val="804E28"/>
                </a:solidFill>
                <a:uFill>
                  <a:solidFill>
                    <a:srgbClr val="389A2E"/>
                  </a:solidFill>
                </a:uFill>
                <a:latin typeface="+mn-lt"/>
                <a:ea typeface="+mn-ea"/>
                <a:cs typeface="+mn-cs"/>
                <a:sym typeface="American Typewriter"/>
              </a:rPr>
              <a:t> Yasunari Takada, Anjana Bhardwaj, Pravin Potdar, Bharat B Aggarwal. </a:t>
            </a:r>
            <a:r>
              <a:rPr sz="1520" b="1" u="sng" dirty="0">
                <a:solidFill>
                  <a:srgbClr val="804E28"/>
                </a:solidFill>
                <a:uFill>
                  <a:solidFill>
                    <a:srgbClr val="389A2E"/>
                  </a:solidFill>
                </a:uFill>
                <a:latin typeface="+mn-lt"/>
                <a:ea typeface="+mn-ea"/>
                <a:cs typeface="+mn-cs"/>
                <a:sym typeface="American Typewriter"/>
                <a:hlinkClick r:id="rId8"/>
              </a:rPr>
              <a:t>Nonsteroidal anti-inflammatory agents differ in their ability to suppress NF-kappaB activation, inhibition of expression of cyclooxygenase-2 and cyclin D1, and abrogation of tumor cell proliferation.</a:t>
            </a:r>
            <a:r>
              <a:rPr sz="1520" dirty="0">
                <a:solidFill>
                  <a:srgbClr val="804E28"/>
                </a:solidFill>
                <a:uFill>
                  <a:solidFill>
                    <a:srgbClr val="389A2E"/>
                  </a:solidFill>
                </a:uFill>
                <a:latin typeface="+mn-lt"/>
                <a:ea typeface="+mn-ea"/>
                <a:cs typeface="+mn-cs"/>
                <a:sym typeface="American Typewriter"/>
              </a:rPr>
              <a:t> Oncogene. 2004 Dec 9;23(57):9247-58. PMID: </a:t>
            </a:r>
            <a:r>
              <a:rPr sz="1520" u="sng" dirty="0">
                <a:solidFill>
                  <a:srgbClr val="804E28"/>
                </a:solidFill>
                <a:uFill>
                  <a:solidFill>
                    <a:srgbClr val="389A2E"/>
                  </a:solidFill>
                </a:uFill>
                <a:latin typeface="+mn-lt"/>
                <a:ea typeface="+mn-ea"/>
                <a:cs typeface="+mn-cs"/>
                <a:sym typeface="American Typewriter"/>
                <a:hlinkClick r:id="rId8"/>
              </a:rPr>
              <a:t>15489888</a:t>
            </a:r>
            <a:endParaRPr sz="1520" dirty="0">
              <a:solidFill>
                <a:srgbClr val="804E28"/>
              </a:solidFill>
              <a:uFill>
                <a:solidFill>
                  <a:srgbClr val="389A2E"/>
                </a:solidFill>
              </a:uFill>
              <a:latin typeface="+mn-lt"/>
              <a:ea typeface="+mn-ea"/>
              <a:cs typeface="+mn-cs"/>
              <a:sym typeface="American Typewriter"/>
            </a:endParaRPr>
          </a:p>
          <a:p>
            <a:pPr marL="0" lvl="0" indent="0" defTabSz="365760">
              <a:spcBef>
                <a:spcPts val="0"/>
              </a:spcBef>
              <a:buSzTx/>
              <a:buFontTx/>
              <a:buNone/>
              <a:defRPr sz="1800">
                <a:solidFill>
                  <a:srgbClr val="000000"/>
                </a:solidFill>
              </a:defRPr>
            </a:pPr>
            <a:endParaRPr sz="1520" dirty="0">
              <a:solidFill>
                <a:srgbClr val="804E28"/>
              </a:solidFill>
              <a:latin typeface="+mn-lt"/>
              <a:ea typeface="+mn-ea"/>
              <a:cs typeface="+mn-cs"/>
              <a:sym typeface="American Typewriter"/>
            </a:endParaRPr>
          </a:p>
          <a:p>
            <a:pPr marL="365760" lvl="0" indent="-365760" defTabSz="365760">
              <a:spcBef>
                <a:spcPts val="0"/>
              </a:spcBef>
              <a:buSzTx/>
              <a:buFontTx/>
              <a:buNone/>
              <a:tabLst>
                <a:tab pos="101600" algn="l"/>
                <a:tab pos="355600" algn="l"/>
              </a:tabLst>
              <a:defRPr sz="1800">
                <a:solidFill>
                  <a:srgbClr val="000000"/>
                </a:solidFill>
              </a:defRPr>
            </a:pPr>
            <a:r>
              <a:rPr sz="1520" dirty="0">
                <a:solidFill>
                  <a:srgbClr val="804E28"/>
                </a:solidFill>
                <a:uFill>
                  <a:solidFill>
                    <a:srgbClr val="389A2E"/>
                  </a:solidFill>
                </a:uFill>
                <a:latin typeface="+mn-lt"/>
                <a:ea typeface="+mn-ea"/>
                <a:cs typeface="+mn-cs"/>
                <a:sym typeface="American Typewriter"/>
              </a:rPr>
              <a:t>	•	</a:t>
            </a:r>
            <a:r>
              <a:rPr sz="1520" u="sng" dirty="0">
                <a:solidFill>
                  <a:srgbClr val="804E28"/>
                </a:solidFill>
                <a:uFill>
                  <a:solidFill>
                    <a:srgbClr val="389A2E"/>
                  </a:solidFill>
                </a:uFill>
                <a:latin typeface="+mn-lt"/>
                <a:ea typeface="+mn-ea"/>
                <a:cs typeface="+mn-cs"/>
                <a:sym typeface="American Typewriter"/>
              </a:rPr>
              <a:t>[viii]</a:t>
            </a:r>
            <a:r>
              <a:rPr sz="1520" dirty="0">
                <a:solidFill>
                  <a:srgbClr val="804E28"/>
                </a:solidFill>
                <a:uFill>
                  <a:solidFill>
                    <a:srgbClr val="389A2E"/>
                  </a:solidFill>
                </a:uFill>
                <a:latin typeface="+mn-lt"/>
                <a:ea typeface="+mn-ea"/>
                <a:cs typeface="+mn-cs"/>
                <a:sym typeface="American Typewriter"/>
              </a:rPr>
              <a:t> Lynne M Howells, Anita Mitra, Margaret M Manson. </a:t>
            </a:r>
            <a:r>
              <a:rPr sz="1520" b="1" u="sng" dirty="0">
                <a:solidFill>
                  <a:srgbClr val="804E28"/>
                </a:solidFill>
                <a:uFill>
                  <a:solidFill>
                    <a:srgbClr val="389A2E"/>
                  </a:solidFill>
                </a:uFill>
                <a:latin typeface="+mn-lt"/>
                <a:ea typeface="+mn-ea"/>
                <a:cs typeface="+mn-cs"/>
                <a:sym typeface="American Typewriter"/>
                <a:hlinkClick r:id="rId9"/>
              </a:rPr>
              <a:t>Comparison of oxaliplatin- and curcumin-mediated antiproliferative effects in colorectal cell lines.</a:t>
            </a:r>
            <a:r>
              <a:rPr sz="1520" dirty="0">
                <a:solidFill>
                  <a:srgbClr val="804E28"/>
                </a:solidFill>
                <a:uFill>
                  <a:solidFill>
                    <a:srgbClr val="389A2E"/>
                  </a:solidFill>
                </a:uFill>
                <a:latin typeface="+mn-lt"/>
                <a:ea typeface="+mn-ea"/>
                <a:cs typeface="+mn-cs"/>
                <a:sym typeface="American Typewriter"/>
              </a:rPr>
              <a:t> Int J Cancer. 2007 Jul 1;121(1):175-83. PMID: </a:t>
            </a:r>
            <a:r>
              <a:rPr sz="1520" u="sng" dirty="0">
                <a:solidFill>
                  <a:srgbClr val="804E28"/>
                </a:solidFill>
                <a:uFill>
                  <a:solidFill>
                    <a:srgbClr val="389A2E"/>
                  </a:solidFill>
                </a:uFill>
                <a:latin typeface="+mn-lt"/>
                <a:ea typeface="+mn-ea"/>
                <a:cs typeface="+mn-cs"/>
                <a:sym typeface="American Typewriter"/>
                <a:hlinkClick r:id="rId9"/>
              </a:rPr>
              <a:t>17330230</a:t>
            </a:r>
            <a:endParaRPr sz="1520" b="1" u="sng" dirty="0">
              <a:solidFill>
                <a:srgbClr val="804E28"/>
              </a:solidFill>
              <a:uFill>
                <a:solidFill>
                  <a:srgbClr val="389A2E"/>
                </a:solidFill>
              </a:uFill>
              <a:latin typeface="+mn-lt"/>
              <a:ea typeface="+mn-ea"/>
              <a:cs typeface="+mn-cs"/>
              <a:sym typeface="American Typewriter"/>
            </a:endParaRPr>
          </a:p>
          <a:p>
            <a:pPr marL="0" lvl="0" indent="0" defTabSz="365760">
              <a:spcBef>
                <a:spcPts val="0"/>
              </a:spcBef>
              <a:buSzTx/>
              <a:buFontTx/>
              <a:buNone/>
              <a:defRPr sz="1800">
                <a:solidFill>
                  <a:srgbClr val="000000"/>
                </a:solidFill>
              </a:defRPr>
            </a:pPr>
            <a:endParaRPr sz="1520" dirty="0">
              <a:solidFill>
                <a:srgbClr val="804E28"/>
              </a:solidFill>
              <a:latin typeface="+mn-lt"/>
              <a:ea typeface="+mn-ea"/>
              <a:cs typeface="+mn-cs"/>
              <a:sym typeface="American Typewriter"/>
            </a:endParaRPr>
          </a:p>
          <a:p>
            <a:pPr marL="365760" lvl="0" indent="-365760" defTabSz="365760">
              <a:spcBef>
                <a:spcPts val="0"/>
              </a:spcBef>
              <a:buSzTx/>
              <a:buFontTx/>
              <a:buNone/>
              <a:tabLst>
                <a:tab pos="101600" algn="l"/>
                <a:tab pos="355600" algn="l"/>
              </a:tabLst>
              <a:defRPr sz="1800">
                <a:solidFill>
                  <a:srgbClr val="000000"/>
                </a:solidFill>
              </a:defRPr>
            </a:pPr>
            <a:r>
              <a:rPr sz="1520" dirty="0">
                <a:solidFill>
                  <a:srgbClr val="804E28"/>
                </a:solidFill>
                <a:uFill>
                  <a:solidFill>
                    <a:srgbClr val="389A2E"/>
                  </a:solidFill>
                </a:uFill>
                <a:latin typeface="+mn-lt"/>
                <a:ea typeface="+mn-ea"/>
                <a:cs typeface="+mn-cs"/>
                <a:sym typeface="American Typewriter"/>
              </a:rPr>
              <a:t>	•	</a:t>
            </a:r>
            <a:r>
              <a:rPr sz="1520" u="sng" dirty="0">
                <a:solidFill>
                  <a:srgbClr val="804E28"/>
                </a:solidFill>
                <a:uFill>
                  <a:solidFill>
                    <a:srgbClr val="389A2E"/>
                  </a:solidFill>
                </a:uFill>
                <a:latin typeface="+mn-lt"/>
                <a:ea typeface="+mn-ea"/>
                <a:cs typeface="+mn-cs"/>
                <a:sym typeface="American Typewriter"/>
              </a:rPr>
              <a:t>[ix]</a:t>
            </a:r>
            <a:r>
              <a:rPr sz="1520" dirty="0">
                <a:solidFill>
                  <a:srgbClr val="804E28"/>
                </a:solidFill>
                <a:uFill>
                  <a:solidFill>
                    <a:srgbClr val="389A2E"/>
                  </a:solidFill>
                </a:uFill>
                <a:latin typeface="+mn-lt"/>
                <a:ea typeface="+mn-ea"/>
                <a:cs typeface="+mn-cs"/>
                <a:sym typeface="American Typewriter"/>
              </a:rPr>
              <a:t> Teayoun Kim, Jessica Davis, Albert J Zhang, Xiaoming He, Suresh T Mathews. </a:t>
            </a:r>
            <a:r>
              <a:rPr sz="1520" b="1" u="sng" dirty="0">
                <a:solidFill>
                  <a:srgbClr val="804E28"/>
                </a:solidFill>
                <a:uFill>
                  <a:solidFill>
                    <a:srgbClr val="389A2E"/>
                  </a:solidFill>
                </a:uFill>
                <a:latin typeface="+mn-lt"/>
                <a:ea typeface="+mn-ea"/>
                <a:cs typeface="+mn-cs"/>
                <a:sym typeface="American Typewriter"/>
                <a:hlinkClick r:id="rId10"/>
              </a:rPr>
              <a:t>Curcumin activates AMPK and suppresses gluconeogenic gene expression in hepatoma cells.</a:t>
            </a:r>
            <a:r>
              <a:rPr sz="1520" dirty="0">
                <a:solidFill>
                  <a:srgbClr val="804E28"/>
                </a:solidFill>
                <a:uFill>
                  <a:solidFill>
                    <a:srgbClr val="389A2E"/>
                  </a:solidFill>
                </a:uFill>
                <a:latin typeface="+mn-lt"/>
                <a:ea typeface="+mn-ea"/>
                <a:cs typeface="+mn-cs"/>
                <a:sym typeface="American Typewriter"/>
              </a:rPr>
              <a:t> Biochem Biophys Res Commun. 2009 Oct 16;388(2):377-82. Epub 2009 Aug 8. PMID: </a:t>
            </a:r>
            <a:r>
              <a:rPr sz="1520" u="sng" dirty="0">
                <a:solidFill>
                  <a:srgbClr val="804E28"/>
                </a:solidFill>
                <a:uFill>
                  <a:solidFill>
                    <a:srgbClr val="389A2E"/>
                  </a:solidFill>
                </a:uFill>
                <a:latin typeface="+mn-lt"/>
                <a:ea typeface="+mn-ea"/>
                <a:cs typeface="+mn-cs"/>
                <a:sym typeface="American Typewriter"/>
                <a:hlinkClick r:id="rId10"/>
              </a:rPr>
              <a:t>19665995</a:t>
            </a:r>
            <a:endParaRPr sz="1520" dirty="0">
              <a:solidFill>
                <a:srgbClr val="804E28"/>
              </a:solidFill>
              <a:uFill>
                <a:solidFill>
                  <a:srgbClr val="389A2E"/>
                </a:solidFill>
              </a:uFill>
              <a:latin typeface="+mn-lt"/>
              <a:ea typeface="+mn-ea"/>
              <a:cs typeface="+mn-cs"/>
              <a:sym typeface="American Typewriter"/>
            </a:endParaRPr>
          </a:p>
          <a:p>
            <a:pPr marL="0" lvl="0" indent="0" defTabSz="365760">
              <a:spcBef>
                <a:spcPts val="0"/>
              </a:spcBef>
              <a:buSzTx/>
              <a:buFontTx/>
              <a:buNone/>
              <a:defRPr sz="1800">
                <a:solidFill>
                  <a:srgbClr val="000000"/>
                </a:solidFill>
              </a:defRPr>
            </a:pPr>
            <a:endParaRPr sz="1520" dirty="0">
              <a:solidFill>
                <a:srgbClr val="804E28"/>
              </a:solidFill>
              <a:latin typeface="+mn-lt"/>
              <a:ea typeface="+mn-ea"/>
              <a:cs typeface="+mn-cs"/>
              <a:sym typeface="American Typewriter"/>
            </a:endParaRPr>
          </a:p>
          <a:p>
            <a:pPr marL="365760" lvl="0" indent="-365760" defTabSz="365760">
              <a:spcBef>
                <a:spcPts val="0"/>
              </a:spcBef>
              <a:buSzTx/>
              <a:buFontTx/>
              <a:buNone/>
              <a:tabLst>
                <a:tab pos="101600" algn="l"/>
                <a:tab pos="355600" algn="l"/>
              </a:tabLst>
              <a:defRPr sz="1800">
                <a:solidFill>
                  <a:srgbClr val="000000"/>
                </a:solidFill>
              </a:defRPr>
            </a:pPr>
            <a:r>
              <a:rPr sz="1520" dirty="0">
                <a:solidFill>
                  <a:srgbClr val="804E28"/>
                </a:solidFill>
                <a:uFill>
                  <a:solidFill>
                    <a:srgbClr val="389A2E"/>
                  </a:solidFill>
                </a:uFill>
                <a:latin typeface="+mn-lt"/>
                <a:ea typeface="+mn-ea"/>
                <a:cs typeface="+mn-cs"/>
                <a:sym typeface="American Typewriter"/>
              </a:rPr>
              <a:t>	•	</a:t>
            </a:r>
            <a:r>
              <a:rPr sz="1520" u="sng" dirty="0">
                <a:solidFill>
                  <a:srgbClr val="804E28"/>
                </a:solidFill>
                <a:uFill>
                  <a:solidFill>
                    <a:srgbClr val="389A2E"/>
                  </a:solidFill>
                </a:uFill>
                <a:latin typeface="+mn-lt"/>
                <a:ea typeface="+mn-ea"/>
                <a:cs typeface="+mn-cs"/>
                <a:sym typeface="American Typewriter"/>
              </a:rPr>
              <a:t>[x]</a:t>
            </a:r>
            <a:r>
              <a:rPr sz="1520" dirty="0">
                <a:solidFill>
                  <a:srgbClr val="804E28"/>
                </a:solidFill>
                <a:uFill>
                  <a:solidFill>
                    <a:srgbClr val="389A2E"/>
                  </a:solidFill>
                </a:uFill>
                <a:latin typeface="+mn-lt"/>
                <a:ea typeface="+mn-ea"/>
                <a:cs typeface="+mn-cs"/>
                <a:sym typeface="American Typewriter"/>
              </a:rPr>
              <a:t> GreenMedInfo.com, </a:t>
            </a:r>
            <a:r>
              <a:rPr sz="1520" b="1" u="sng" dirty="0">
                <a:solidFill>
                  <a:srgbClr val="804E28"/>
                </a:solidFill>
                <a:uFill>
                  <a:solidFill>
                    <a:srgbClr val="389A2E"/>
                  </a:solidFill>
                </a:uFill>
                <a:latin typeface="+mn-lt"/>
                <a:ea typeface="+mn-ea"/>
                <a:cs typeface="+mn-cs"/>
                <a:sym typeface="American Typewriter"/>
                <a:hlinkClick r:id="rId11"/>
              </a:rPr>
              <a:t>Curcumin Kills Drug Resistant Cancers</a:t>
            </a:r>
            <a:r>
              <a:rPr sz="1520" dirty="0">
                <a:solidFill>
                  <a:srgbClr val="804E28"/>
                </a:solidFill>
                <a:uFill>
                  <a:solidFill>
                    <a:srgbClr val="389A2E"/>
                  </a:solidFill>
                </a:uFill>
                <a:latin typeface="+mn-lt"/>
                <a:ea typeface="+mn-ea"/>
                <a:cs typeface="+mn-cs"/>
                <a:sym typeface="American Typewriter"/>
              </a:rPr>
              <a:t>, 54 Abstracts</a:t>
            </a:r>
          </a:p>
          <a:p>
            <a:pPr marL="0" lvl="0" indent="0" defTabSz="365760">
              <a:spcBef>
                <a:spcPts val="0"/>
              </a:spcBef>
              <a:buSzTx/>
              <a:buFontTx/>
              <a:buNone/>
              <a:defRPr sz="1800">
                <a:solidFill>
                  <a:srgbClr val="000000"/>
                </a:solidFill>
              </a:defRPr>
            </a:pPr>
            <a:endParaRPr sz="1520" dirty="0">
              <a:solidFill>
                <a:srgbClr val="804E28"/>
              </a:solidFill>
              <a:latin typeface="+mn-lt"/>
              <a:ea typeface="+mn-ea"/>
              <a:cs typeface="+mn-cs"/>
              <a:sym typeface="American Typewriter"/>
            </a:endParaRPr>
          </a:p>
          <a:p>
            <a:pPr marL="365760" lvl="0" indent="-365760" defTabSz="365760">
              <a:spcBef>
                <a:spcPts val="0"/>
              </a:spcBef>
              <a:buSzTx/>
              <a:buFontTx/>
              <a:buNone/>
              <a:tabLst>
                <a:tab pos="101600" algn="l"/>
                <a:tab pos="355600" algn="l"/>
              </a:tabLst>
              <a:defRPr sz="1800">
                <a:solidFill>
                  <a:srgbClr val="000000"/>
                </a:solidFill>
              </a:defRPr>
            </a:pPr>
            <a:r>
              <a:rPr sz="1520" dirty="0">
                <a:solidFill>
                  <a:srgbClr val="804E28"/>
                </a:solidFill>
                <a:uFill>
                  <a:solidFill>
                    <a:srgbClr val="389A2E"/>
                  </a:solidFill>
                </a:uFill>
                <a:latin typeface="+mn-lt"/>
                <a:ea typeface="+mn-ea"/>
                <a:cs typeface="+mn-cs"/>
                <a:sym typeface="American Typewriter"/>
              </a:rPr>
              <a:t>	•	</a:t>
            </a:r>
            <a:r>
              <a:rPr sz="1520" u="sng" dirty="0">
                <a:solidFill>
                  <a:srgbClr val="804E28"/>
                </a:solidFill>
                <a:uFill>
                  <a:solidFill>
                    <a:srgbClr val="389A2E"/>
                  </a:solidFill>
                </a:uFill>
                <a:latin typeface="+mn-lt"/>
                <a:ea typeface="+mn-ea"/>
                <a:cs typeface="+mn-cs"/>
                <a:sym typeface="American Typewriter"/>
              </a:rPr>
              <a:t>[xi]</a:t>
            </a:r>
            <a:r>
              <a:rPr sz="1520" dirty="0">
                <a:solidFill>
                  <a:srgbClr val="804E28"/>
                </a:solidFill>
                <a:uFill>
                  <a:solidFill>
                    <a:srgbClr val="389A2E"/>
                  </a:solidFill>
                </a:uFill>
                <a:latin typeface="+mn-lt"/>
                <a:ea typeface="+mn-ea"/>
                <a:cs typeface="+mn-cs"/>
                <a:sym typeface="American Typewriter"/>
              </a:rPr>
              <a:t> GreenMedInfo.com, </a:t>
            </a:r>
            <a:r>
              <a:rPr sz="1520" b="1" u="sng" dirty="0">
                <a:solidFill>
                  <a:srgbClr val="804E28"/>
                </a:solidFill>
                <a:uFill>
                  <a:solidFill>
                    <a:srgbClr val="389A2E"/>
                  </a:solidFill>
                </a:uFill>
                <a:latin typeface="+mn-lt"/>
                <a:ea typeface="+mn-ea"/>
                <a:cs typeface="+mn-cs"/>
                <a:sym typeface="American Typewriter"/>
                <a:hlinkClick r:id="rId12"/>
              </a:rPr>
              <a:t>Curcumin Kills Multi-Drug Resistant Cancers</a:t>
            </a:r>
            <a:r>
              <a:rPr sz="1520" dirty="0">
                <a:solidFill>
                  <a:srgbClr val="804E28"/>
                </a:solidFill>
                <a:uFill>
                  <a:solidFill>
                    <a:srgbClr val="389A2E"/>
                  </a:solidFill>
                </a:uFill>
                <a:latin typeface="+mn-lt"/>
                <a:ea typeface="+mn-ea"/>
                <a:cs typeface="+mn-cs"/>
                <a:sym typeface="American Typewriter"/>
              </a:rPr>
              <a:t>: 27 Abstracts.</a:t>
            </a:r>
          </a:p>
        </p:txBody>
      </p:sp>
    </p:spTree>
    <p:extLst>
      <p:ext uri="{BB962C8B-B14F-4D97-AF65-F5344CB8AC3E}">
        <p14:creationId xmlns:p14="http://schemas.microsoft.com/office/powerpoint/2010/main" val="145965876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p:nvPr>
        </p:nvSpPr>
        <p:spPr>
          <a:prstGeom prst="rect">
            <a:avLst/>
          </a:prstGeom>
        </p:spPr>
        <p:txBody>
          <a:bodyPr>
            <a:normAutofit fontScale="90000"/>
          </a:bodyPr>
          <a:lstStyle/>
          <a:p>
            <a:pPr lvl="0">
              <a:defRPr sz="1800" spc="0">
                <a:solidFill>
                  <a:srgbClr val="000000"/>
                </a:solidFill>
              </a:defRPr>
            </a:pPr>
            <a:r>
              <a:rPr sz="7000" spc="70">
                <a:solidFill>
                  <a:srgbClr val="6E603B"/>
                </a:solidFill>
              </a:rPr>
              <a:t>Traditional Usage </a:t>
            </a:r>
          </a:p>
          <a:p>
            <a:pPr lvl="0">
              <a:defRPr sz="1800" spc="0">
                <a:solidFill>
                  <a:srgbClr val="000000"/>
                </a:solidFill>
              </a:defRPr>
            </a:pPr>
            <a:r>
              <a:rPr sz="7000" spc="70">
                <a:solidFill>
                  <a:srgbClr val="6E603B"/>
                </a:solidFill>
              </a:rPr>
              <a:t>of Turmeric</a:t>
            </a:r>
          </a:p>
        </p:txBody>
      </p:sp>
      <p:sp>
        <p:nvSpPr>
          <p:cNvPr id="94" name="Shape 94"/>
          <p:cNvSpPr>
            <a:spLocks noGrp="1"/>
          </p:cNvSpPr>
          <p:nvPr>
            <p:ph type="body" idx="1"/>
          </p:nvPr>
        </p:nvSpPr>
        <p:spPr>
          <a:xfrm>
            <a:off x="1247662" y="2573646"/>
            <a:ext cx="11144475" cy="6597417"/>
          </a:xfrm>
          <a:prstGeom prst="rect">
            <a:avLst/>
          </a:prstGeom>
        </p:spPr>
        <p:txBody>
          <a:bodyPr/>
          <a:lstStyle/>
          <a:p>
            <a:pPr marL="0" lvl="0" indent="0" defTabSz="384047">
              <a:spcBef>
                <a:spcPts val="0"/>
              </a:spcBef>
              <a:buSzTx/>
              <a:buFontTx/>
              <a:buNone/>
              <a:defRPr sz="1800">
                <a:solidFill>
                  <a:srgbClr val="000000"/>
                </a:solidFill>
              </a:defRPr>
            </a:pPr>
            <a:r>
              <a:rPr sz="2772">
                <a:solidFill>
                  <a:srgbClr val="804E28"/>
                </a:solidFill>
                <a:latin typeface="Verdana"/>
                <a:ea typeface="Verdana"/>
                <a:cs typeface="Verdana"/>
                <a:sym typeface="Verdana"/>
              </a:rPr>
              <a:t>From ancient times, turmeric has been used by traditional herbal practitioners in South/South East Asia.</a:t>
            </a:r>
          </a:p>
          <a:p>
            <a:pPr marL="0" lvl="0" indent="0" defTabSz="384047">
              <a:spcBef>
                <a:spcPts val="0"/>
              </a:spcBef>
              <a:buSzTx/>
              <a:buFontTx/>
              <a:buNone/>
              <a:defRPr sz="1800">
                <a:solidFill>
                  <a:srgbClr val="000000"/>
                </a:solidFill>
              </a:defRPr>
            </a:pPr>
            <a:endParaRPr sz="2772">
              <a:solidFill>
                <a:srgbClr val="804E28"/>
              </a:solidFill>
              <a:latin typeface="Verdana"/>
              <a:ea typeface="Verdana"/>
              <a:cs typeface="Verdana"/>
              <a:sym typeface="Verdana"/>
            </a:endParaRPr>
          </a:p>
          <a:p>
            <a:pPr marL="0" lvl="0" indent="0" defTabSz="384047">
              <a:spcBef>
                <a:spcPts val="0"/>
              </a:spcBef>
              <a:buSzTx/>
              <a:buFontTx/>
              <a:buNone/>
              <a:defRPr sz="1800">
                <a:solidFill>
                  <a:srgbClr val="000000"/>
                </a:solidFill>
              </a:defRPr>
            </a:pPr>
            <a:r>
              <a:rPr sz="2772">
                <a:solidFill>
                  <a:srgbClr val="804E28"/>
                </a:solidFill>
                <a:latin typeface="Arial"/>
                <a:ea typeface="Arial"/>
                <a:cs typeface="Arial"/>
                <a:sym typeface="Arial"/>
              </a:rPr>
              <a:t>“</a:t>
            </a:r>
            <a:r>
              <a:rPr sz="2772">
                <a:solidFill>
                  <a:srgbClr val="804E28"/>
                </a:solidFill>
                <a:latin typeface="Verdana"/>
                <a:ea typeface="Verdana"/>
                <a:cs typeface="Verdana"/>
                <a:sym typeface="Verdana"/>
              </a:rPr>
              <a:t>Ukon</a:t>
            </a:r>
            <a:r>
              <a:rPr sz="2772">
                <a:solidFill>
                  <a:srgbClr val="804E28"/>
                </a:solidFill>
                <a:latin typeface="Arial"/>
                <a:ea typeface="Arial"/>
                <a:cs typeface="Arial"/>
                <a:sym typeface="Arial"/>
              </a:rPr>
              <a:t>”</a:t>
            </a:r>
            <a:r>
              <a:rPr sz="2772">
                <a:solidFill>
                  <a:srgbClr val="804E28"/>
                </a:solidFill>
                <a:latin typeface="Verdana"/>
                <a:ea typeface="Verdana"/>
                <a:cs typeface="Verdana"/>
                <a:sym typeface="Verdana"/>
              </a:rPr>
              <a:t> is the Japanese name for </a:t>
            </a:r>
            <a:r>
              <a:rPr sz="2772" b="1">
                <a:solidFill>
                  <a:srgbClr val="804E28"/>
                </a:solidFill>
                <a:latin typeface="Verdana"/>
                <a:ea typeface="Verdana"/>
                <a:cs typeface="Verdana"/>
                <a:sym typeface="Verdana"/>
              </a:rPr>
              <a:t>Turmeric-like plants </a:t>
            </a:r>
            <a:r>
              <a:rPr sz="2772">
                <a:solidFill>
                  <a:srgbClr val="804E28"/>
                </a:solidFill>
                <a:latin typeface="Verdana"/>
                <a:ea typeface="Verdana"/>
                <a:cs typeface="Verdana"/>
                <a:sym typeface="Verdana"/>
              </a:rPr>
              <a:t>which</a:t>
            </a:r>
          </a:p>
          <a:p>
            <a:pPr marL="124460" lvl="0" indent="-124460" defTabSz="384047">
              <a:spcBef>
                <a:spcPts val="0"/>
              </a:spcBef>
              <a:buSzPct val="100000"/>
              <a:buFontTx/>
              <a:buChar char="•"/>
              <a:defRPr sz="1800">
                <a:solidFill>
                  <a:srgbClr val="000000"/>
                </a:solidFill>
              </a:defRPr>
            </a:pPr>
            <a:r>
              <a:rPr sz="2772">
                <a:solidFill>
                  <a:srgbClr val="804E28"/>
                </a:solidFill>
                <a:latin typeface="Verdana"/>
                <a:ea typeface="Verdana"/>
                <a:cs typeface="Verdana"/>
                <a:sym typeface="Verdana"/>
              </a:rPr>
              <a:t> is a major spice in Asian countries</a:t>
            </a:r>
          </a:p>
          <a:p>
            <a:pPr marL="124460" lvl="0" indent="-124460" defTabSz="384047">
              <a:spcBef>
                <a:spcPts val="0"/>
              </a:spcBef>
              <a:buSzPct val="100000"/>
              <a:buFontTx/>
              <a:buChar char="•"/>
              <a:defRPr sz="1800">
                <a:solidFill>
                  <a:srgbClr val="000000"/>
                </a:solidFill>
              </a:defRPr>
            </a:pPr>
            <a:r>
              <a:rPr sz="2772">
                <a:solidFill>
                  <a:srgbClr val="804E28"/>
                </a:solidFill>
                <a:latin typeface="Verdana"/>
                <a:ea typeface="Verdana"/>
                <a:cs typeface="Verdana"/>
                <a:sym typeface="Verdana"/>
              </a:rPr>
              <a:t> is a perennial plant of the ginger family</a:t>
            </a:r>
          </a:p>
          <a:p>
            <a:pPr marL="124460" lvl="0" indent="-124460" defTabSz="384047">
              <a:spcBef>
                <a:spcPts val="0"/>
              </a:spcBef>
              <a:buSzPct val="100000"/>
              <a:buFontTx/>
              <a:buChar char="•"/>
              <a:defRPr sz="1800">
                <a:solidFill>
                  <a:srgbClr val="000000"/>
                </a:solidFill>
              </a:defRPr>
            </a:pPr>
            <a:r>
              <a:rPr sz="2772">
                <a:solidFill>
                  <a:srgbClr val="804E28"/>
                </a:solidFill>
                <a:latin typeface="Verdana"/>
                <a:ea typeface="Verdana"/>
                <a:cs typeface="Verdana"/>
                <a:sym typeface="Verdana"/>
              </a:rPr>
              <a:t> is native to tropical South Asia</a:t>
            </a:r>
          </a:p>
          <a:p>
            <a:pPr marL="0" lvl="0" indent="0" defTabSz="384047">
              <a:spcBef>
                <a:spcPts val="0"/>
              </a:spcBef>
              <a:buSzTx/>
              <a:buFontTx/>
              <a:buNone/>
              <a:defRPr sz="1800">
                <a:solidFill>
                  <a:srgbClr val="000000"/>
                </a:solidFill>
              </a:defRPr>
            </a:pPr>
            <a:endParaRPr sz="2772" b="1">
              <a:solidFill>
                <a:srgbClr val="804E28"/>
              </a:solidFill>
              <a:latin typeface="Verdana"/>
              <a:ea typeface="Verdana"/>
              <a:cs typeface="Verdana"/>
              <a:sym typeface="Verdana"/>
            </a:endParaRPr>
          </a:p>
          <a:p>
            <a:pPr marL="0" lvl="0" indent="0" defTabSz="384047">
              <a:spcBef>
                <a:spcPts val="0"/>
              </a:spcBef>
              <a:buSzTx/>
              <a:buFontTx/>
              <a:buNone/>
              <a:defRPr sz="1800">
                <a:solidFill>
                  <a:srgbClr val="000000"/>
                </a:solidFill>
              </a:defRPr>
            </a:pPr>
            <a:r>
              <a:rPr sz="2772" b="1">
                <a:solidFill>
                  <a:srgbClr val="804E28"/>
                </a:solidFill>
                <a:latin typeface="Verdana"/>
                <a:ea typeface="Verdana"/>
                <a:cs typeface="Verdana"/>
                <a:sym typeface="Verdana"/>
              </a:rPr>
              <a:t>Traditional Usage:</a:t>
            </a:r>
          </a:p>
          <a:p>
            <a:pPr marL="342264" lvl="0" indent="-342264" defTabSz="384047">
              <a:spcBef>
                <a:spcPts val="0"/>
              </a:spcBef>
              <a:buSzPct val="100000"/>
              <a:buFontTx/>
              <a:buChar char="•"/>
              <a:defRPr sz="1800">
                <a:solidFill>
                  <a:srgbClr val="000000"/>
                </a:solidFill>
              </a:defRPr>
            </a:pPr>
            <a:r>
              <a:rPr sz="2772">
                <a:solidFill>
                  <a:srgbClr val="804E28"/>
                </a:solidFill>
                <a:latin typeface="Verdana"/>
                <a:ea typeface="Verdana"/>
                <a:cs typeface="Verdana"/>
                <a:sym typeface="Verdana"/>
              </a:rPr>
              <a:t>freshly use of the rhizomes (root stock) and leaf </a:t>
            </a:r>
          </a:p>
          <a:p>
            <a:pPr marL="342264" lvl="0" indent="-342264" defTabSz="384047">
              <a:spcBef>
                <a:spcPts val="0"/>
              </a:spcBef>
              <a:buSzPct val="100000"/>
              <a:buFontTx/>
              <a:buChar char="•"/>
              <a:defRPr sz="1800">
                <a:solidFill>
                  <a:srgbClr val="000000"/>
                </a:solidFill>
              </a:defRPr>
            </a:pPr>
            <a:r>
              <a:rPr sz="2772">
                <a:solidFill>
                  <a:srgbClr val="804E28"/>
                </a:solidFill>
                <a:latin typeface="Verdana"/>
                <a:ea typeface="Verdana"/>
                <a:cs typeface="Verdana"/>
                <a:sym typeface="Verdana"/>
              </a:rPr>
              <a:t>the rhizomes are boiled, dried, ground into a powder for spice, food additives, dyeing, crude drugs, etc.</a:t>
            </a:r>
          </a:p>
          <a:p>
            <a:pPr marL="342264" lvl="0" indent="-342264" defTabSz="384047">
              <a:spcBef>
                <a:spcPts val="0"/>
              </a:spcBef>
              <a:buSzPct val="100000"/>
              <a:buFontTx/>
              <a:buChar char="•"/>
              <a:defRPr sz="1800">
                <a:solidFill>
                  <a:srgbClr val="000000"/>
                </a:solidFill>
              </a:defRPr>
            </a:pPr>
            <a:r>
              <a:rPr sz="2772">
                <a:solidFill>
                  <a:srgbClr val="804E28"/>
                </a:solidFill>
                <a:latin typeface="Verdana"/>
                <a:ea typeface="Verdana"/>
                <a:cs typeface="Verdana"/>
                <a:sym typeface="Verdana"/>
              </a:rPr>
              <a:t>the essential oil of turmeric is used in perfumes, and its resin is used as a flavour and color component in foods.</a:t>
            </a:r>
            <a:endParaRPr sz="1008">
              <a:solidFill>
                <a:srgbClr val="804E28"/>
              </a:solidFill>
              <a:latin typeface="Verdana"/>
              <a:ea typeface="Verdana"/>
              <a:cs typeface="Verdana"/>
              <a:sym typeface="Verdana"/>
            </a:endParaRPr>
          </a:p>
        </p:txBody>
      </p:sp>
    </p:spTree>
    <p:extLst>
      <p:ext uri="{BB962C8B-B14F-4D97-AF65-F5344CB8AC3E}">
        <p14:creationId xmlns:p14="http://schemas.microsoft.com/office/powerpoint/2010/main" val="259894761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p:nvPr/>
        </p:nvSpPr>
        <p:spPr>
          <a:xfrm>
            <a:off x="152401" y="7785100"/>
            <a:ext cx="7179732" cy="1701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pPr algn="r">
              <a:defRPr sz="4200">
                <a:latin typeface="Helvetica Neue Light"/>
                <a:ea typeface="Helvetica Neue Light"/>
                <a:cs typeface="Helvetica Neue Light"/>
                <a:sym typeface="Helvetica Neue Light"/>
              </a:defRPr>
            </a:pPr>
            <a:r>
              <a:rPr lang="en-GB" sz="4400" b="1" dirty="0">
                <a:latin typeface="Arial"/>
                <a:cs typeface="Arial"/>
              </a:rPr>
              <a:t>Dietary Supplement</a:t>
            </a:r>
            <a:endParaRPr sz="4400" b="1" dirty="0">
              <a:latin typeface="Arial"/>
              <a:cs typeface="Arial"/>
            </a:endParaRPr>
          </a:p>
        </p:txBody>
      </p:sp>
      <p:pic>
        <p:nvPicPr>
          <p:cNvPr id="5" name="Picture Placeholder 4" descr="supplement_ukon.jpg"/>
          <p:cNvPicPr>
            <a:picLocks noGrp="1" noChangeAspect="1"/>
          </p:cNvPicPr>
          <p:nvPr>
            <p:ph type="pic" idx="13"/>
          </p:nvPr>
        </p:nvPicPr>
        <p:blipFill>
          <a:blip r:embed="rId3">
            <a:extLst>
              <a:ext uri="{28A0092B-C50C-407E-A947-70E740481C1C}">
                <a14:useLocalDpi xmlns:a14="http://schemas.microsoft.com/office/drawing/2010/main" val="0"/>
              </a:ext>
            </a:extLst>
          </a:blip>
          <a:srcRect t="20801" b="20801"/>
          <a:stretch>
            <a:fillRect/>
          </a:stretch>
        </p:blipFill>
        <p:spPr/>
      </p:pic>
      <p:sp>
        <p:nvSpPr>
          <p:cNvPr id="6" name="Text Placeholder 5"/>
          <p:cNvSpPr>
            <a:spLocks noGrp="1"/>
          </p:cNvSpPr>
          <p:nvPr>
            <p:ph type="body" sz="quarter" idx="1"/>
          </p:nvPr>
        </p:nvSpPr>
        <p:spPr/>
        <p:txBody>
          <a:bodyPr/>
          <a:lstStyle/>
          <a:p>
            <a:r>
              <a:rPr lang="en-US" dirty="0"/>
              <a:t>Prevention is Key!</a:t>
            </a:r>
          </a:p>
        </p:txBody>
      </p:sp>
    </p:spTree>
    <p:extLst>
      <p:ext uri="{BB962C8B-B14F-4D97-AF65-F5344CB8AC3E}">
        <p14:creationId xmlns:p14="http://schemas.microsoft.com/office/powerpoint/2010/main" val="133307755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3"/>
          <p:cNvPicPr/>
          <p:nvPr/>
        </p:nvPicPr>
        <p:blipFill>
          <a:blip r:embed="rId2">
            <a:extLst/>
          </a:blip>
          <a:stretch>
            <a:fillRect/>
          </a:stretch>
        </p:blipFill>
        <p:spPr>
          <a:xfrm>
            <a:off x="7264400" y="2546349"/>
            <a:ext cx="4953001" cy="6426202"/>
          </a:xfrm>
          <a:prstGeom prst="rect">
            <a:avLst/>
          </a:prstGeom>
        </p:spPr>
      </p:pic>
      <p:sp>
        <p:nvSpPr>
          <p:cNvPr id="105" name="Shape 105"/>
          <p:cNvSpPr>
            <a:spLocks noGrp="1"/>
          </p:cNvSpPr>
          <p:nvPr>
            <p:ph type="title"/>
          </p:nvPr>
        </p:nvSpPr>
        <p:spPr>
          <a:prstGeom prst="rect">
            <a:avLst/>
          </a:prstGeom>
        </p:spPr>
        <p:txBody>
          <a:bodyPr>
            <a:normAutofit fontScale="90000"/>
          </a:bodyPr>
          <a:lstStyle/>
          <a:p>
            <a:pPr lvl="0">
              <a:defRPr sz="1800" spc="0">
                <a:solidFill>
                  <a:srgbClr val="000000"/>
                </a:solidFill>
              </a:defRPr>
            </a:pPr>
            <a:r>
              <a:rPr sz="7000" spc="70">
                <a:solidFill>
                  <a:srgbClr val="6E603B"/>
                </a:solidFill>
              </a:rPr>
              <a:t>Advantages of Growing Turmeric in Okinawa…</a:t>
            </a:r>
          </a:p>
        </p:txBody>
      </p:sp>
      <p:sp>
        <p:nvSpPr>
          <p:cNvPr id="106" name="Shape 106"/>
          <p:cNvSpPr>
            <a:spLocks noGrp="1"/>
          </p:cNvSpPr>
          <p:nvPr>
            <p:ph type="body" idx="1"/>
          </p:nvPr>
        </p:nvSpPr>
        <p:spPr>
          <a:xfrm>
            <a:off x="884922" y="2743200"/>
            <a:ext cx="5744478" cy="6596288"/>
          </a:xfrm>
          <a:prstGeom prst="rect">
            <a:avLst/>
          </a:prstGeom>
        </p:spPr>
        <p:txBody>
          <a:bodyPr/>
          <a:lstStyle/>
          <a:p>
            <a:pPr marL="0" lvl="0" indent="0" defTabSz="560831">
              <a:spcBef>
                <a:spcPts val="3000"/>
              </a:spcBef>
              <a:buSzTx/>
              <a:buFontTx/>
              <a:buNone/>
              <a:defRPr sz="1800">
                <a:solidFill>
                  <a:srgbClr val="000000"/>
                </a:solidFill>
              </a:defRPr>
            </a:pPr>
            <a:r>
              <a:rPr sz="3072" b="1">
                <a:solidFill>
                  <a:srgbClr val="804E28"/>
                </a:solidFill>
              </a:rPr>
              <a:t>CLIMATE:</a:t>
            </a:r>
            <a:r>
              <a:rPr sz="3072">
                <a:solidFill>
                  <a:srgbClr val="804E28"/>
                </a:solidFill>
              </a:rPr>
              <a:t> Subtropical, High Humidity, High Temperatures (need 20-30C or 68-86F), Long Durations of Sun Exposure   </a:t>
            </a:r>
          </a:p>
          <a:p>
            <a:pPr marL="0" lvl="0" indent="0" defTabSz="560831">
              <a:spcBef>
                <a:spcPts val="3000"/>
              </a:spcBef>
              <a:buSzTx/>
              <a:buFontTx/>
              <a:buNone/>
              <a:defRPr sz="1800">
                <a:solidFill>
                  <a:srgbClr val="000000"/>
                </a:solidFill>
              </a:defRPr>
            </a:pPr>
            <a:r>
              <a:rPr sz="3072" b="1">
                <a:solidFill>
                  <a:srgbClr val="804E28"/>
                </a:solidFill>
              </a:rPr>
              <a:t>SOIL:</a:t>
            </a:r>
            <a:r>
              <a:rPr sz="3072">
                <a:solidFill>
                  <a:srgbClr val="804E28"/>
                </a:solidFill>
              </a:rPr>
              <a:t> Fertile and Well Drained</a:t>
            </a:r>
          </a:p>
          <a:p>
            <a:pPr marL="0" lvl="0" indent="0" defTabSz="560831">
              <a:spcBef>
                <a:spcPts val="3000"/>
              </a:spcBef>
              <a:buSzTx/>
              <a:buFontTx/>
              <a:buNone/>
              <a:defRPr sz="1800">
                <a:solidFill>
                  <a:srgbClr val="000000"/>
                </a:solidFill>
              </a:defRPr>
            </a:pPr>
            <a:r>
              <a:rPr sz="3072" b="1">
                <a:solidFill>
                  <a:srgbClr val="804E28"/>
                </a:solidFill>
              </a:rPr>
              <a:t>LAND:</a:t>
            </a:r>
            <a:r>
              <a:rPr sz="3072">
                <a:solidFill>
                  <a:srgbClr val="804E28"/>
                </a:solidFill>
              </a:rPr>
              <a:t> Good Water Supply (due to the coral islands and typhoons)</a:t>
            </a:r>
          </a:p>
          <a:p>
            <a:pPr marL="0" lvl="0" indent="0" defTabSz="560831">
              <a:spcBef>
                <a:spcPts val="3000"/>
              </a:spcBef>
              <a:buSzTx/>
              <a:buFontTx/>
              <a:buNone/>
              <a:defRPr sz="1800">
                <a:solidFill>
                  <a:srgbClr val="000000"/>
                </a:solidFill>
              </a:defRPr>
            </a:pPr>
            <a:r>
              <a:rPr sz="3072" b="1">
                <a:solidFill>
                  <a:srgbClr val="804E28"/>
                </a:solidFill>
              </a:rPr>
              <a:t>CULTIVATOR:</a:t>
            </a:r>
            <a:r>
              <a:rPr sz="3072">
                <a:solidFill>
                  <a:srgbClr val="804E28"/>
                </a:solidFill>
              </a:rPr>
              <a:t> 107 Contracted Farmers</a:t>
            </a:r>
          </a:p>
        </p:txBody>
      </p:sp>
    </p:spTree>
    <p:extLst>
      <p:ext uri="{BB962C8B-B14F-4D97-AF65-F5344CB8AC3E}">
        <p14:creationId xmlns:p14="http://schemas.microsoft.com/office/powerpoint/2010/main" val="149418895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10"/>
          <p:cNvGrpSpPr/>
          <p:nvPr/>
        </p:nvGrpSpPr>
        <p:grpSpPr>
          <a:xfrm>
            <a:off x="7366000" y="762000"/>
            <a:ext cx="4902200" cy="3649887"/>
            <a:chOff x="-203200" y="-203200"/>
            <a:chExt cx="4902200" cy="3649886"/>
          </a:xfrm>
        </p:grpSpPr>
        <p:pic>
          <p:nvPicPr>
            <p:cNvPr id="109" name="1319037366bpg23d.jpg"/>
            <p:cNvPicPr/>
            <p:nvPr/>
          </p:nvPicPr>
          <p:blipFill>
            <a:blip r:embed="rId2">
              <a:extLst/>
            </a:blip>
            <a:srcRect l="4027" r="4027"/>
            <a:stretch>
              <a:fillRect/>
            </a:stretch>
          </p:blipFill>
          <p:spPr>
            <a:xfrm>
              <a:off x="0" y="0"/>
              <a:ext cx="4495800" cy="3243487"/>
            </a:xfrm>
            <a:prstGeom prst="rect">
              <a:avLst/>
            </a:prstGeom>
            <a:ln>
              <a:noFill/>
            </a:ln>
            <a:effectLst/>
          </p:spPr>
        </p:pic>
        <p:pic>
          <p:nvPicPr>
            <p:cNvPr id="108" name="Picture 107"/>
            <p:cNvPicPr/>
            <p:nvPr/>
          </p:nvPicPr>
          <p:blipFill>
            <a:blip r:embed="rId3">
              <a:extLst/>
            </a:blip>
            <a:stretch>
              <a:fillRect/>
            </a:stretch>
          </p:blipFill>
          <p:spPr>
            <a:xfrm>
              <a:off x="-203200" y="-203200"/>
              <a:ext cx="4902200" cy="3649887"/>
            </a:xfrm>
            <a:prstGeom prst="rect">
              <a:avLst/>
            </a:prstGeom>
            <a:effectLst/>
          </p:spPr>
        </p:pic>
      </p:grpSp>
      <p:grpSp>
        <p:nvGrpSpPr>
          <p:cNvPr id="113" name="Group 113"/>
          <p:cNvGrpSpPr/>
          <p:nvPr/>
        </p:nvGrpSpPr>
        <p:grpSpPr>
          <a:xfrm>
            <a:off x="7366000" y="4665967"/>
            <a:ext cx="4902201" cy="4318001"/>
            <a:chOff x="-203200" y="-203200"/>
            <a:chExt cx="4902200" cy="4318000"/>
          </a:xfrm>
        </p:grpSpPr>
        <p:pic>
          <p:nvPicPr>
            <p:cNvPr id="112" name="turmeric-plants.jpg"/>
            <p:cNvPicPr/>
            <p:nvPr/>
          </p:nvPicPr>
          <p:blipFill>
            <a:blip r:embed="rId4">
              <a:extLst/>
            </a:blip>
            <a:srcRect l="6899" r="6899"/>
            <a:stretch>
              <a:fillRect/>
            </a:stretch>
          </p:blipFill>
          <p:spPr>
            <a:xfrm>
              <a:off x="0" y="0"/>
              <a:ext cx="4495800" cy="3911600"/>
            </a:xfrm>
            <a:prstGeom prst="rect">
              <a:avLst/>
            </a:prstGeom>
            <a:ln>
              <a:noFill/>
            </a:ln>
            <a:effectLst/>
          </p:spPr>
        </p:pic>
        <p:pic>
          <p:nvPicPr>
            <p:cNvPr id="111" name="Picture 110"/>
            <p:cNvPicPr/>
            <p:nvPr/>
          </p:nvPicPr>
          <p:blipFill>
            <a:blip r:embed="rId5">
              <a:extLst/>
            </a:blip>
            <a:stretch>
              <a:fillRect/>
            </a:stretch>
          </p:blipFill>
          <p:spPr>
            <a:xfrm>
              <a:off x="-203200" y="-203200"/>
              <a:ext cx="4902200" cy="4318000"/>
            </a:xfrm>
            <a:prstGeom prst="rect">
              <a:avLst/>
            </a:prstGeom>
            <a:effectLst/>
          </p:spPr>
        </p:pic>
      </p:grpSp>
      <p:grpSp>
        <p:nvGrpSpPr>
          <p:cNvPr id="116" name="Group 116"/>
          <p:cNvGrpSpPr/>
          <p:nvPr/>
        </p:nvGrpSpPr>
        <p:grpSpPr>
          <a:xfrm>
            <a:off x="736599" y="764419"/>
            <a:ext cx="6375401" cy="8212016"/>
            <a:chOff x="-203200" y="-203200"/>
            <a:chExt cx="6375400" cy="8212015"/>
          </a:xfrm>
        </p:grpSpPr>
        <p:pic>
          <p:nvPicPr>
            <p:cNvPr id="115" name="4606037443_5f646c6ba4_b.jpg"/>
            <p:cNvPicPr/>
            <p:nvPr/>
          </p:nvPicPr>
          <p:blipFill>
            <a:blip r:embed="rId6">
              <a:extLst/>
            </a:blip>
            <a:stretch>
              <a:fillRect/>
            </a:stretch>
          </p:blipFill>
          <p:spPr>
            <a:xfrm>
              <a:off x="0" y="0"/>
              <a:ext cx="5969000" cy="7805738"/>
            </a:xfrm>
            <a:prstGeom prst="rect">
              <a:avLst/>
            </a:prstGeom>
            <a:ln>
              <a:noFill/>
            </a:ln>
            <a:effectLst/>
          </p:spPr>
        </p:pic>
        <p:pic>
          <p:nvPicPr>
            <p:cNvPr id="114" name="Picture 113"/>
            <p:cNvPicPr/>
            <p:nvPr/>
          </p:nvPicPr>
          <p:blipFill>
            <a:blip r:embed="rId7">
              <a:extLst/>
            </a:blip>
            <a:stretch>
              <a:fillRect/>
            </a:stretch>
          </p:blipFill>
          <p:spPr>
            <a:xfrm>
              <a:off x="-203200" y="-203200"/>
              <a:ext cx="6375400" cy="8212016"/>
            </a:xfrm>
            <a:prstGeom prst="rect">
              <a:avLst/>
            </a:prstGeom>
            <a:effectLst/>
          </p:spPr>
        </p:pic>
      </p:grpSp>
    </p:spTree>
    <p:extLst>
      <p:ext uri="{BB962C8B-B14F-4D97-AF65-F5344CB8AC3E}">
        <p14:creationId xmlns:p14="http://schemas.microsoft.com/office/powerpoint/2010/main" val="427102708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p:nvPr/>
        </p:nvSpPr>
        <p:spPr>
          <a:xfrm>
            <a:off x="152401" y="7785100"/>
            <a:ext cx="7179732" cy="1701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pPr algn="r">
              <a:defRPr sz="4200">
                <a:latin typeface="Helvetica Neue Light"/>
                <a:ea typeface="Helvetica Neue Light"/>
                <a:cs typeface="Helvetica Neue Light"/>
                <a:sym typeface="Helvetica Neue Light"/>
              </a:defRPr>
            </a:pPr>
            <a:r>
              <a:rPr lang="en-GB" sz="4400" b="1" dirty="0">
                <a:latin typeface="Arial"/>
                <a:cs typeface="Arial"/>
              </a:rPr>
              <a:t>Organic Fertilizer</a:t>
            </a:r>
            <a:endParaRPr sz="4400" b="1" dirty="0">
              <a:latin typeface="Arial"/>
              <a:cs typeface="Arial"/>
            </a:endParaRPr>
          </a:p>
        </p:txBody>
      </p:sp>
      <p:sp>
        <p:nvSpPr>
          <p:cNvPr id="6" name="Text Placeholder 5"/>
          <p:cNvSpPr>
            <a:spLocks noGrp="1"/>
          </p:cNvSpPr>
          <p:nvPr>
            <p:ph type="body" sz="quarter" idx="1"/>
          </p:nvPr>
        </p:nvSpPr>
        <p:spPr/>
        <p:txBody>
          <a:bodyPr/>
          <a:lstStyle/>
          <a:p>
            <a:r>
              <a:rPr lang="en-US" dirty="0"/>
              <a:t>Made by Enagic</a:t>
            </a:r>
          </a:p>
        </p:txBody>
      </p:sp>
      <p:pic>
        <p:nvPicPr>
          <p:cNvPr id="3" name="Picture Placeholder 2" descr="Screen Shot 2017-09-22 at 10.56.10 PM.png"/>
          <p:cNvPicPr>
            <a:picLocks noGrp="1" noChangeAspect="1"/>
          </p:cNvPicPr>
          <p:nvPr>
            <p:ph type="pic" idx="13"/>
          </p:nvPr>
        </p:nvPicPr>
        <p:blipFill>
          <a:blip r:embed="rId3">
            <a:extLst>
              <a:ext uri="{28A0092B-C50C-407E-A947-70E740481C1C}">
                <a14:useLocalDpi xmlns:a14="http://schemas.microsoft.com/office/drawing/2010/main" val="0"/>
              </a:ext>
            </a:extLst>
          </a:blip>
          <a:srcRect t="5390" b="5390"/>
          <a:stretch>
            <a:fillRect/>
          </a:stretch>
        </p:blipFill>
        <p:spPr/>
      </p:pic>
    </p:spTree>
    <p:extLst>
      <p:ext uri="{BB962C8B-B14F-4D97-AF65-F5344CB8AC3E}">
        <p14:creationId xmlns:p14="http://schemas.microsoft.com/office/powerpoint/2010/main" val="156288383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p:cNvSpPr>
          <p:nvPr>
            <p:ph type="title"/>
          </p:nvPr>
        </p:nvSpPr>
        <p:spPr>
          <a:xfrm>
            <a:off x="1587500" y="254000"/>
            <a:ext cx="10464800" cy="1826816"/>
          </a:xfrm>
          <a:prstGeom prst="rect">
            <a:avLst/>
          </a:prstGeom>
        </p:spPr>
        <p:txBody>
          <a:bodyPr/>
          <a:lstStyle/>
          <a:p>
            <a:pPr lvl="0">
              <a:defRPr sz="1800" spc="0">
                <a:solidFill>
                  <a:srgbClr val="000000"/>
                </a:solidFill>
              </a:defRPr>
            </a:pPr>
            <a:r>
              <a:rPr sz="7000" spc="70">
                <a:solidFill>
                  <a:srgbClr val="6E603B"/>
                </a:solidFill>
              </a:rPr>
              <a:t>Why Turmeric</a:t>
            </a:r>
          </a:p>
        </p:txBody>
      </p:sp>
      <p:sp>
        <p:nvSpPr>
          <p:cNvPr id="39" name="Shape 39"/>
          <p:cNvSpPr>
            <a:spLocks noGrp="1"/>
          </p:cNvSpPr>
          <p:nvPr>
            <p:ph type="body" idx="1"/>
          </p:nvPr>
        </p:nvSpPr>
        <p:spPr>
          <a:xfrm>
            <a:off x="1270000" y="1556283"/>
            <a:ext cx="10464800" cy="7233901"/>
          </a:xfrm>
          <a:prstGeom prst="rect">
            <a:avLst/>
          </a:prstGeom>
        </p:spPr>
        <p:txBody>
          <a:bodyPr/>
          <a:lstStyle/>
          <a:p>
            <a:pPr marL="444500" lvl="0" indent="-444500">
              <a:buBlip>
                <a:blip r:embed="rId2"/>
              </a:buBlip>
              <a:defRPr sz="1800">
                <a:solidFill>
                  <a:srgbClr val="000000"/>
                </a:solidFill>
              </a:defRPr>
            </a:pPr>
            <a:r>
              <a:rPr sz="3300" u="sng" dirty="0">
                <a:solidFill>
                  <a:srgbClr val="804E28"/>
                </a:solidFill>
                <a:latin typeface="+mn-lt"/>
                <a:ea typeface="+mn-ea"/>
                <a:cs typeface="+mn-cs"/>
                <a:sym typeface="American Typewriter"/>
                <a:hlinkClick r:id="rId3"/>
              </a:rPr>
              <a:t>5600 Peer- Reviewed and published Biomedical Studies </a:t>
            </a:r>
            <a:endParaRPr sz="3300" dirty="0">
              <a:solidFill>
                <a:srgbClr val="804E28"/>
              </a:solidFill>
              <a:latin typeface="+mn-lt"/>
              <a:ea typeface="+mn-ea"/>
              <a:cs typeface="+mn-cs"/>
              <a:sym typeface="American Typewriter"/>
            </a:endParaRPr>
          </a:p>
          <a:p>
            <a:pPr marL="444500" lvl="0" indent="-444500">
              <a:buBlip>
                <a:blip r:embed="rId2"/>
              </a:buBlip>
              <a:defRPr sz="1800">
                <a:solidFill>
                  <a:srgbClr val="000000"/>
                </a:solidFill>
              </a:defRPr>
            </a:pPr>
            <a:r>
              <a:rPr sz="3300" u="sng" dirty="0">
                <a:solidFill>
                  <a:srgbClr val="804E28"/>
                </a:solidFill>
                <a:latin typeface="+mn-lt"/>
                <a:ea typeface="+mn-ea"/>
                <a:cs typeface="+mn-cs"/>
                <a:sym typeface="American Typewriter"/>
                <a:hlinkClick r:id="rId4"/>
              </a:rPr>
              <a:t>600 Reasons Turmeric May Be The World's Most Important Herb</a:t>
            </a:r>
            <a:endParaRPr sz="3300" dirty="0">
              <a:solidFill>
                <a:srgbClr val="804E28"/>
              </a:solidFill>
              <a:latin typeface="+mn-lt"/>
              <a:ea typeface="+mn-ea"/>
              <a:cs typeface="+mn-cs"/>
              <a:sym typeface="American Typewriter"/>
            </a:endParaRPr>
          </a:p>
          <a:p>
            <a:pPr marL="444500" lvl="0" indent="-444500">
              <a:buBlip>
                <a:blip r:embed="rId2"/>
              </a:buBlip>
              <a:defRPr sz="1800">
                <a:solidFill>
                  <a:srgbClr val="000000"/>
                </a:solidFill>
              </a:defRPr>
            </a:pPr>
            <a:r>
              <a:rPr sz="3300" dirty="0">
                <a:solidFill>
                  <a:srgbClr val="804E28"/>
                </a:solidFill>
                <a:latin typeface="+mn-lt"/>
                <a:ea typeface="+mn-ea"/>
                <a:cs typeface="+mn-cs"/>
                <a:sym typeface="American Typewriter"/>
              </a:rPr>
              <a:t>Five-year long research project on this </a:t>
            </a:r>
            <a:r>
              <a:rPr sz="3300" b="1" u="sng" dirty="0">
                <a:solidFill>
                  <a:srgbClr val="6C6E41"/>
                </a:solidFill>
                <a:uFill>
                  <a:solidFill>
                    <a:srgbClr val="389A2E"/>
                  </a:solidFill>
                </a:uFill>
                <a:latin typeface="+mn-lt"/>
                <a:ea typeface="+mn-ea"/>
                <a:cs typeface="+mn-cs"/>
                <a:sym typeface="American Typewriter"/>
                <a:hlinkClick r:id="rId5"/>
              </a:rPr>
              <a:t>sacred plant</a:t>
            </a:r>
            <a:r>
              <a:rPr sz="3300" dirty="0">
                <a:solidFill>
                  <a:srgbClr val="804E28"/>
                </a:solidFill>
                <a:latin typeface="+mn-lt"/>
                <a:ea typeface="+mn-ea"/>
                <a:cs typeface="+mn-cs"/>
                <a:sym typeface="American Typewriter"/>
              </a:rPr>
              <a:t> has revealed over 600 potential preventive and therapeutic applications, as well as 175 distinct beneficial physiological effects</a:t>
            </a:r>
          </a:p>
        </p:txBody>
      </p:sp>
    </p:spTree>
    <p:extLst>
      <p:ext uri="{BB962C8B-B14F-4D97-AF65-F5344CB8AC3E}">
        <p14:creationId xmlns:p14="http://schemas.microsoft.com/office/powerpoint/2010/main" val="234234700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body" idx="1"/>
          </p:nvPr>
        </p:nvSpPr>
        <p:spPr>
          <a:xfrm>
            <a:off x="610811" y="209278"/>
            <a:ext cx="12129309" cy="9520849"/>
          </a:xfrm>
          <a:prstGeom prst="rect">
            <a:avLst/>
          </a:prstGeom>
        </p:spPr>
        <p:txBody>
          <a:bodyPr/>
          <a:lstStyle/>
          <a:p>
            <a:pPr marL="0" lvl="0" indent="0" defTabSz="356362">
              <a:spcBef>
                <a:spcPts val="2100"/>
              </a:spcBef>
              <a:buSzTx/>
              <a:buFontTx/>
              <a:buNone/>
              <a:defRPr sz="1800">
                <a:solidFill>
                  <a:srgbClr val="000000"/>
                </a:solidFill>
              </a:defRPr>
            </a:pPr>
            <a:r>
              <a:rPr sz="2196" b="1">
                <a:solidFill>
                  <a:srgbClr val="823726"/>
                </a:solidFill>
              </a:rPr>
              <a:t>Our Kangen Ukon contains more Ukon essential Oils than ever!</a:t>
            </a:r>
          </a:p>
          <a:p>
            <a:pPr marL="0" lvl="0" indent="0" defTabSz="356362">
              <a:spcBef>
                <a:spcPts val="2100"/>
              </a:spcBef>
              <a:buSzTx/>
              <a:buFontTx/>
              <a:buNone/>
              <a:defRPr sz="1800">
                <a:solidFill>
                  <a:srgbClr val="000000"/>
                </a:solidFill>
              </a:defRPr>
            </a:pPr>
            <a:r>
              <a:rPr sz="2196" b="1">
                <a:solidFill>
                  <a:srgbClr val="823726"/>
                </a:solidFill>
              </a:rPr>
              <a:t>All ingredients are 100% plant-based. This product is vegan-friendly as there are no animal products used. </a:t>
            </a:r>
          </a:p>
          <a:p>
            <a:pPr marL="0" lvl="0" indent="0" defTabSz="356362">
              <a:spcBef>
                <a:spcPts val="2100"/>
              </a:spcBef>
              <a:buSzTx/>
              <a:buFontTx/>
              <a:buNone/>
              <a:defRPr sz="1800">
                <a:solidFill>
                  <a:srgbClr val="000000"/>
                </a:solidFill>
              </a:defRPr>
            </a:pPr>
            <a:r>
              <a:rPr sz="2196">
                <a:solidFill>
                  <a:srgbClr val="823726"/>
                </a:solidFill>
              </a:rPr>
              <a:t>Dr. Shuichi Mizuno, M.D., a well-known Noted herbal medicine researcher describes Ukon in his book “Kanjin Kanameno Ukon to Gajutsu” (Essential Point of Turmeric and Zedoary), published Dec 1, 1998, page62:</a:t>
            </a:r>
          </a:p>
          <a:p>
            <a:pPr marL="0" lvl="0" indent="0" defTabSz="356362">
              <a:spcBef>
                <a:spcPts val="2100"/>
              </a:spcBef>
              <a:buSzTx/>
              <a:buFontTx/>
              <a:buNone/>
              <a:defRPr sz="1800">
                <a:solidFill>
                  <a:srgbClr val="000000"/>
                </a:solidFill>
              </a:defRPr>
            </a:pPr>
            <a:r>
              <a:rPr sz="2196" b="1" i="1">
                <a:solidFill>
                  <a:srgbClr val="823726"/>
                </a:solidFill>
              </a:rPr>
              <a:t>“The quality of Ukon is largely related to the quality of cultivated land. The growth of Ukon requires well drained and rich, organic soil. Soil in the northern part of Okinawa is said to be the best soil. The reason why the soil there is the best is because it contains rich calcium from corals and shells, and the soil is well drained”.</a:t>
            </a:r>
          </a:p>
          <a:p>
            <a:pPr marL="0" lvl="0" indent="0" defTabSz="356362">
              <a:spcBef>
                <a:spcPts val="2100"/>
              </a:spcBef>
              <a:buSzTx/>
              <a:buFontTx/>
              <a:buNone/>
              <a:defRPr sz="1800">
                <a:solidFill>
                  <a:srgbClr val="000000"/>
                </a:solidFill>
              </a:defRPr>
            </a:pPr>
            <a:r>
              <a:rPr sz="2196">
                <a:solidFill>
                  <a:srgbClr val="823726"/>
                </a:solidFill>
              </a:rPr>
              <a:t>Yanbaru (Northern part of Okinawa) is often called “natures treasures”. Spring upon (harvested exclusively for Enagic) is originally grown on dedicated farms in Yanbaru and 100% free of the harmful chemicals used in conventional farming.</a:t>
            </a:r>
          </a:p>
          <a:p>
            <a:pPr marL="0" lvl="0" indent="0" defTabSz="356362">
              <a:spcBef>
                <a:spcPts val="2100"/>
              </a:spcBef>
              <a:buSzTx/>
              <a:buFontTx/>
              <a:buNone/>
              <a:defRPr sz="1800">
                <a:solidFill>
                  <a:srgbClr val="000000"/>
                </a:solidFill>
              </a:defRPr>
            </a:pPr>
            <a:r>
              <a:rPr sz="2196" b="1">
                <a:solidFill>
                  <a:srgbClr val="823726"/>
                </a:solidFill>
              </a:rPr>
              <a:t>Spring Ukon and Autumn Ukon are cleansed and sanitized by Strong Kangen Water (11.5ph) and Strong Acidic Water (2.5ph) at the Enagic Foods Co. factory. It is the first supplement ever produced by combination of curcumin and 100% addictive free Spring Ukon essential oils.</a:t>
            </a:r>
          </a:p>
          <a:p>
            <a:pPr marL="0" lvl="0" indent="0" defTabSz="356362">
              <a:spcBef>
                <a:spcPts val="2100"/>
              </a:spcBef>
              <a:buSzTx/>
              <a:buFontTx/>
              <a:buNone/>
              <a:defRPr sz="1800">
                <a:solidFill>
                  <a:srgbClr val="000000"/>
                </a:solidFill>
              </a:defRPr>
            </a:pPr>
            <a:r>
              <a:rPr sz="2196" b="1">
                <a:solidFill>
                  <a:srgbClr val="823726"/>
                </a:solidFill>
              </a:rPr>
              <a:t>Our patented 100% plant based soft gel Kangen Ukon capsule is made complete with antioxidant ingratiates such as olive oil, perilla oil, and flaxseed oil and tocotrienol.</a:t>
            </a:r>
          </a:p>
          <a:p>
            <a:pPr marL="0" lvl="0" indent="0" defTabSz="356362">
              <a:spcBef>
                <a:spcPts val="2100"/>
              </a:spcBef>
              <a:buSzTx/>
              <a:buFontTx/>
              <a:buNone/>
              <a:defRPr sz="1800">
                <a:solidFill>
                  <a:srgbClr val="000000"/>
                </a:solidFill>
              </a:defRPr>
            </a:pPr>
            <a:r>
              <a:rPr sz="2196">
                <a:solidFill>
                  <a:srgbClr val="823726"/>
                </a:solidFill>
              </a:rPr>
              <a:t>In addition, carrageenan, a see weed derivative, is used as an ingredient for the coating of the capsule. </a:t>
            </a:r>
          </a:p>
        </p:txBody>
      </p:sp>
    </p:spTree>
    <p:extLst>
      <p:ext uri="{BB962C8B-B14F-4D97-AF65-F5344CB8AC3E}">
        <p14:creationId xmlns:p14="http://schemas.microsoft.com/office/powerpoint/2010/main" val="62492795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p>
            <a:pPr lvl="0"/>
            <a:endParaRPr/>
          </a:p>
        </p:txBody>
      </p:sp>
      <p:pic>
        <p:nvPicPr>
          <p:cNvPr id="125" name="pasted-image.pdf"/>
          <p:cNvPicPr/>
          <p:nvPr/>
        </p:nvPicPr>
        <p:blipFill>
          <a:blip r:embed="rId2">
            <a:extLst/>
          </a:blip>
          <a:stretch>
            <a:fillRect/>
          </a:stretch>
        </p:blipFill>
        <p:spPr>
          <a:xfrm>
            <a:off x="235242" y="176431"/>
            <a:ext cx="12534317" cy="9400738"/>
          </a:xfrm>
          <a:prstGeom prst="rect">
            <a:avLst/>
          </a:prstGeom>
          <a:ln w="12700">
            <a:miter lim="400000"/>
          </a:ln>
        </p:spPr>
      </p:pic>
    </p:spTree>
    <p:extLst>
      <p:ext uri="{BB962C8B-B14F-4D97-AF65-F5344CB8AC3E}">
        <p14:creationId xmlns:p14="http://schemas.microsoft.com/office/powerpoint/2010/main" val="342272190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Group 129"/>
          <p:cNvGrpSpPr/>
          <p:nvPr/>
        </p:nvGrpSpPr>
        <p:grpSpPr>
          <a:xfrm>
            <a:off x="7903692" y="2028290"/>
            <a:ext cx="4364508" cy="3261970"/>
            <a:chOff x="-203199" y="-203199"/>
            <a:chExt cx="4364507" cy="3261969"/>
          </a:xfrm>
        </p:grpSpPr>
        <p:pic>
          <p:nvPicPr>
            <p:cNvPr id="128" name="pasted-image.tif"/>
            <p:cNvPicPr/>
            <p:nvPr/>
          </p:nvPicPr>
          <p:blipFill>
            <a:blip r:embed="rId2">
              <a:extLst/>
            </a:blip>
            <a:srcRect l="4139" t="16914" r="4139" b="16914"/>
            <a:stretch>
              <a:fillRect/>
            </a:stretch>
          </p:blipFill>
          <p:spPr>
            <a:xfrm>
              <a:off x="0" y="0"/>
              <a:ext cx="3958108" cy="2855570"/>
            </a:xfrm>
            <a:prstGeom prst="rect">
              <a:avLst/>
            </a:prstGeom>
            <a:ln>
              <a:noFill/>
            </a:ln>
            <a:effectLst/>
          </p:spPr>
        </p:pic>
        <p:pic>
          <p:nvPicPr>
            <p:cNvPr id="127" name="Picture 126"/>
            <p:cNvPicPr/>
            <p:nvPr/>
          </p:nvPicPr>
          <p:blipFill>
            <a:blip r:embed="rId3">
              <a:extLst/>
            </a:blip>
            <a:stretch>
              <a:fillRect/>
            </a:stretch>
          </p:blipFill>
          <p:spPr>
            <a:xfrm>
              <a:off x="-203200" y="-203200"/>
              <a:ext cx="4364508" cy="3261970"/>
            </a:xfrm>
            <a:prstGeom prst="rect">
              <a:avLst/>
            </a:prstGeom>
            <a:effectLst/>
          </p:spPr>
        </p:pic>
      </p:grpSp>
      <p:grpSp>
        <p:nvGrpSpPr>
          <p:cNvPr id="132" name="Group 132"/>
          <p:cNvGrpSpPr/>
          <p:nvPr/>
        </p:nvGrpSpPr>
        <p:grpSpPr>
          <a:xfrm>
            <a:off x="7902469" y="5527044"/>
            <a:ext cx="4366954" cy="3852305"/>
            <a:chOff x="-203200" y="-203199"/>
            <a:chExt cx="4366952" cy="3852304"/>
          </a:xfrm>
        </p:grpSpPr>
        <p:pic>
          <p:nvPicPr>
            <p:cNvPr id="131" name="pink.jpg"/>
            <p:cNvPicPr/>
            <p:nvPr/>
          </p:nvPicPr>
          <p:blipFill>
            <a:blip r:embed="rId4">
              <a:extLst/>
            </a:blip>
            <a:srcRect l="4033" t="4603" r="4033" b="42168"/>
            <a:stretch>
              <a:fillRect/>
            </a:stretch>
          </p:blipFill>
          <p:spPr>
            <a:xfrm>
              <a:off x="0" y="0"/>
              <a:ext cx="3960553" cy="3445905"/>
            </a:xfrm>
            <a:prstGeom prst="rect">
              <a:avLst/>
            </a:prstGeom>
            <a:ln>
              <a:noFill/>
            </a:ln>
            <a:effectLst/>
          </p:spPr>
        </p:pic>
        <p:pic>
          <p:nvPicPr>
            <p:cNvPr id="130" name="Picture 129"/>
            <p:cNvPicPr/>
            <p:nvPr/>
          </p:nvPicPr>
          <p:blipFill>
            <a:blip r:embed="rId5">
              <a:extLst/>
            </a:blip>
            <a:stretch>
              <a:fillRect/>
            </a:stretch>
          </p:blipFill>
          <p:spPr>
            <a:xfrm>
              <a:off x="-203200" y="-203200"/>
              <a:ext cx="4366953" cy="3852305"/>
            </a:xfrm>
            <a:prstGeom prst="rect">
              <a:avLst/>
            </a:prstGeom>
            <a:effectLst/>
          </p:spPr>
        </p:pic>
      </p:grpSp>
      <p:sp>
        <p:nvSpPr>
          <p:cNvPr id="133" name="Shape 133"/>
          <p:cNvSpPr>
            <a:spLocks noGrp="1"/>
          </p:cNvSpPr>
          <p:nvPr>
            <p:ph type="body" idx="4294967295"/>
          </p:nvPr>
        </p:nvSpPr>
        <p:spPr>
          <a:xfrm>
            <a:off x="513177" y="1996434"/>
            <a:ext cx="6356472" cy="7172966"/>
          </a:xfrm>
          <a:prstGeom prst="rect">
            <a:avLst/>
          </a:prstGeom>
        </p:spPr>
        <p:txBody>
          <a:bodyPr/>
          <a:lstStyle/>
          <a:p>
            <a:pPr marL="0" lvl="0" indent="0" defTabSz="572516">
              <a:spcBef>
                <a:spcPts val="3100"/>
              </a:spcBef>
              <a:buSzTx/>
              <a:buFontTx/>
              <a:buNone/>
              <a:defRPr sz="1800">
                <a:solidFill>
                  <a:srgbClr val="000000"/>
                </a:solidFill>
              </a:defRPr>
            </a:pPr>
            <a:r>
              <a:rPr sz="3136" b="1">
                <a:solidFill>
                  <a:srgbClr val="64421E"/>
                </a:solidFill>
              </a:rPr>
              <a:t>AKI-UKON </a:t>
            </a:r>
            <a:r>
              <a:rPr sz="3136">
                <a:solidFill>
                  <a:srgbClr val="64421E"/>
                </a:solidFill>
              </a:rPr>
              <a:t>(aka Fall Turmeric, Curcuma longa). Traditionally used for curry and as a herbal medicine.</a:t>
            </a:r>
            <a:r>
              <a:rPr sz="3136" b="1" i="1">
                <a:solidFill>
                  <a:srgbClr val="804E28"/>
                </a:solidFill>
              </a:rPr>
              <a:t> </a:t>
            </a:r>
            <a:r>
              <a:rPr sz="3136" b="1" i="1">
                <a:solidFill>
                  <a:srgbClr val="823726"/>
                </a:solidFill>
              </a:rPr>
              <a:t>Rich in Curcumin, contains 9x more curcumin than Haru.</a:t>
            </a:r>
            <a:endParaRPr sz="3136">
              <a:solidFill>
                <a:srgbClr val="804E28"/>
              </a:solidFill>
            </a:endParaRPr>
          </a:p>
          <a:p>
            <a:pPr marL="0" lvl="0" indent="0" defTabSz="572516">
              <a:spcBef>
                <a:spcPts val="3100"/>
              </a:spcBef>
              <a:buSzTx/>
              <a:buFontTx/>
              <a:buNone/>
              <a:defRPr sz="1800">
                <a:solidFill>
                  <a:srgbClr val="000000"/>
                </a:solidFill>
              </a:defRPr>
            </a:pPr>
            <a:r>
              <a:rPr sz="3136" b="1">
                <a:solidFill>
                  <a:srgbClr val="6F411F"/>
                </a:solidFill>
              </a:rPr>
              <a:t>HARU-UKON</a:t>
            </a:r>
            <a:r>
              <a:rPr sz="3136">
                <a:solidFill>
                  <a:srgbClr val="6F411F"/>
                </a:solidFill>
              </a:rPr>
              <a:t> (aka Spring or Wild Turmeric, Curcuma armartica). Healthy food and herbal medicine rich in essential oils and minerals.</a:t>
            </a:r>
            <a:r>
              <a:rPr sz="3136">
                <a:solidFill>
                  <a:srgbClr val="804E28"/>
                </a:solidFill>
              </a:rPr>
              <a:t> </a:t>
            </a:r>
            <a:r>
              <a:rPr sz="3136" b="1" i="1">
                <a:solidFill>
                  <a:srgbClr val="823726"/>
                </a:solidFill>
              </a:rPr>
              <a:t>Rich in essential oils, contains 9x more minerals than Aki. </a:t>
            </a:r>
          </a:p>
        </p:txBody>
      </p:sp>
      <p:sp>
        <p:nvSpPr>
          <p:cNvPr id="134" name="Shape 134"/>
          <p:cNvSpPr/>
          <p:nvPr/>
        </p:nvSpPr>
        <p:spPr>
          <a:xfrm>
            <a:off x="875416" y="550879"/>
            <a:ext cx="11143869" cy="1054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6500">
                <a:latin typeface="+mn-lt"/>
                <a:ea typeface="+mn-ea"/>
                <a:cs typeface="+mn-cs"/>
                <a:sym typeface="American Typewriter"/>
              </a:defRPr>
            </a:lvl1pPr>
          </a:lstStyle>
          <a:p>
            <a:pPr lvl="0">
              <a:defRPr sz="1800">
                <a:solidFill>
                  <a:srgbClr val="000000"/>
                </a:solidFill>
              </a:defRPr>
            </a:pPr>
            <a:r>
              <a:rPr sz="6500">
                <a:solidFill>
                  <a:srgbClr val="6E603B"/>
                </a:solidFill>
              </a:rPr>
              <a:t>Spring &amp; Fall Turmeric</a:t>
            </a:r>
          </a:p>
        </p:txBody>
      </p:sp>
    </p:spTree>
    <p:extLst>
      <p:ext uri="{BB962C8B-B14F-4D97-AF65-F5344CB8AC3E}">
        <p14:creationId xmlns:p14="http://schemas.microsoft.com/office/powerpoint/2010/main" val="297874310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135"/>
          <p:cNvPicPr/>
          <p:nvPr/>
        </p:nvPicPr>
        <p:blipFill>
          <a:blip r:embed="rId2">
            <a:extLst/>
          </a:blip>
          <a:stretch>
            <a:fillRect/>
          </a:stretch>
        </p:blipFill>
        <p:spPr>
          <a:xfrm>
            <a:off x="7499349" y="2383056"/>
            <a:ext cx="4737102" cy="6184901"/>
          </a:xfrm>
          <a:prstGeom prst="rect">
            <a:avLst/>
          </a:prstGeom>
        </p:spPr>
      </p:pic>
      <p:sp>
        <p:nvSpPr>
          <p:cNvPr id="137" name="Shape 137"/>
          <p:cNvSpPr>
            <a:spLocks noGrp="1"/>
          </p:cNvSpPr>
          <p:nvPr>
            <p:ph type="title"/>
          </p:nvPr>
        </p:nvSpPr>
        <p:spPr>
          <a:xfrm>
            <a:off x="863806" y="-14694"/>
            <a:ext cx="11277188" cy="1497494"/>
          </a:xfrm>
          <a:prstGeom prst="rect">
            <a:avLst/>
          </a:prstGeom>
        </p:spPr>
        <p:txBody>
          <a:bodyPr/>
          <a:lstStyle>
            <a:lvl1pPr defTabSz="432308">
              <a:defRPr sz="5180" spc="51"/>
            </a:lvl1pPr>
          </a:lstStyle>
          <a:p>
            <a:pPr lvl="0">
              <a:defRPr sz="1800" spc="0">
                <a:solidFill>
                  <a:srgbClr val="000000"/>
                </a:solidFill>
              </a:defRPr>
            </a:pPr>
            <a:r>
              <a:rPr sz="5180" spc="51">
                <a:solidFill>
                  <a:srgbClr val="6E603B"/>
                </a:solidFill>
              </a:rPr>
              <a:t>Main Ingredients of Kangen UKON </a:t>
            </a:r>
          </a:p>
        </p:txBody>
      </p:sp>
      <p:sp>
        <p:nvSpPr>
          <p:cNvPr id="138" name="Shape 138"/>
          <p:cNvSpPr>
            <a:spLocks noGrp="1"/>
          </p:cNvSpPr>
          <p:nvPr>
            <p:ph type="body" idx="1"/>
          </p:nvPr>
        </p:nvSpPr>
        <p:spPr>
          <a:xfrm>
            <a:off x="885459" y="1513625"/>
            <a:ext cx="6611082" cy="7923763"/>
          </a:xfrm>
          <a:prstGeom prst="rect">
            <a:avLst/>
          </a:prstGeom>
        </p:spPr>
        <p:txBody>
          <a:bodyPr/>
          <a:lstStyle/>
          <a:p>
            <a:pPr lvl="0" algn="l" defTabSz="514095">
              <a:spcBef>
                <a:spcPts val="500"/>
              </a:spcBef>
              <a:defRPr sz="1800" spc="0">
                <a:solidFill>
                  <a:srgbClr val="000000"/>
                </a:solidFill>
                <a:effectLst/>
              </a:defRPr>
            </a:pPr>
            <a:r>
              <a:rPr sz="2200" b="1" spc="22">
                <a:solidFill>
                  <a:srgbClr val="823726"/>
                </a:solidFill>
                <a:effectLst>
                  <a:outerShdw blurRad="33528" dist="11176" dir="5400000" rotWithShape="0">
                    <a:srgbClr val="E0DEC7">
                      <a:alpha val="80000"/>
                    </a:srgbClr>
                  </a:outerShdw>
                </a:effectLst>
              </a:rPr>
              <a:t>Spring Ukon</a:t>
            </a:r>
            <a:r>
              <a:rPr sz="2200" spc="22">
                <a:solidFill>
                  <a:srgbClr val="823726"/>
                </a:solidFill>
                <a:effectLst>
                  <a:outerShdw blurRad="33528" dist="11176" dir="5400000" rotWithShape="0">
                    <a:srgbClr val="E0DEC7">
                      <a:alpha val="80000"/>
                    </a:srgbClr>
                  </a:outerShdw>
                </a:effectLst>
              </a:rPr>
              <a:t> (wild turmeric) powder:</a:t>
            </a:r>
          </a:p>
          <a:p>
            <a:pPr lvl="0" algn="l" defTabSz="514095">
              <a:spcBef>
                <a:spcPts val="500"/>
              </a:spcBef>
              <a:defRPr sz="1800" spc="0">
                <a:solidFill>
                  <a:srgbClr val="000000"/>
                </a:solidFill>
                <a:effectLst/>
              </a:defRPr>
            </a:pPr>
            <a:r>
              <a:rPr sz="2200" spc="22">
                <a:solidFill>
                  <a:srgbClr val="823726"/>
                </a:solidFill>
                <a:effectLst>
                  <a:outerShdw blurRad="33528" dist="11176" dir="5400000" rotWithShape="0">
                    <a:srgbClr val="E0DEC7">
                      <a:alpha val="80000"/>
                    </a:srgbClr>
                  </a:outerShdw>
                </a:effectLst>
              </a:rPr>
              <a:t>Contains curcumin and many minerals including calcium, potassium, magnesium, iron, zinc, manganese,  prosperous and selenium.</a:t>
            </a:r>
          </a:p>
          <a:p>
            <a:pPr lvl="0" algn="l" defTabSz="514095">
              <a:spcBef>
                <a:spcPts val="500"/>
              </a:spcBef>
              <a:defRPr sz="1800" spc="0">
                <a:solidFill>
                  <a:srgbClr val="000000"/>
                </a:solidFill>
                <a:effectLst/>
              </a:defRPr>
            </a:pPr>
            <a:r>
              <a:rPr sz="2200" b="1" spc="22">
                <a:solidFill>
                  <a:srgbClr val="823726"/>
                </a:solidFill>
                <a:effectLst>
                  <a:outerShdw blurRad="33528" dist="11176" dir="5400000" rotWithShape="0">
                    <a:srgbClr val="E0DEC7">
                      <a:alpha val="80000"/>
                    </a:srgbClr>
                  </a:outerShdw>
                </a:effectLst>
              </a:rPr>
              <a:t>Autumn Ukon</a:t>
            </a:r>
            <a:r>
              <a:rPr sz="2200" spc="22">
                <a:solidFill>
                  <a:srgbClr val="823726"/>
                </a:solidFill>
                <a:effectLst>
                  <a:outerShdw blurRad="33528" dist="11176" dir="5400000" rotWithShape="0">
                    <a:srgbClr val="E0DEC7">
                      <a:alpha val="80000"/>
                    </a:srgbClr>
                  </a:outerShdw>
                </a:effectLst>
              </a:rPr>
              <a:t> (turmeric) powder:</a:t>
            </a:r>
          </a:p>
          <a:p>
            <a:pPr lvl="0" algn="l" defTabSz="514095">
              <a:spcBef>
                <a:spcPts val="500"/>
              </a:spcBef>
              <a:defRPr sz="1800" spc="0">
                <a:solidFill>
                  <a:srgbClr val="000000"/>
                </a:solidFill>
                <a:effectLst/>
              </a:defRPr>
            </a:pPr>
            <a:r>
              <a:rPr sz="2200" spc="22">
                <a:solidFill>
                  <a:srgbClr val="823726"/>
                </a:solidFill>
                <a:effectLst>
                  <a:outerShdw blurRad="33528" dist="11176" dir="5400000" rotWithShape="0">
                    <a:srgbClr val="E0DEC7">
                      <a:alpha val="80000"/>
                    </a:srgbClr>
                  </a:outerShdw>
                </a:effectLst>
              </a:rPr>
              <a:t>Contains minerals and high amount of curcumin. Curcumin works as an antioxidant to scavenge free radicals that can be damaging to cells and DNA. </a:t>
            </a:r>
          </a:p>
          <a:p>
            <a:pPr lvl="0" algn="l" defTabSz="514095">
              <a:spcBef>
                <a:spcPts val="500"/>
              </a:spcBef>
              <a:defRPr sz="1800" spc="0">
                <a:solidFill>
                  <a:srgbClr val="000000"/>
                </a:solidFill>
                <a:effectLst/>
              </a:defRPr>
            </a:pPr>
            <a:r>
              <a:rPr sz="2200" b="1" spc="22">
                <a:solidFill>
                  <a:srgbClr val="823726"/>
                </a:solidFill>
                <a:effectLst>
                  <a:outerShdw blurRad="33528" dist="11176" dir="5400000" rotWithShape="0">
                    <a:srgbClr val="E0DEC7">
                      <a:alpha val="80000"/>
                    </a:srgbClr>
                  </a:outerShdw>
                </a:effectLst>
              </a:rPr>
              <a:t>Olive Oil</a:t>
            </a:r>
            <a:r>
              <a:rPr sz="2200" spc="22">
                <a:solidFill>
                  <a:srgbClr val="823726"/>
                </a:solidFill>
                <a:effectLst>
                  <a:outerShdw blurRad="33528" dist="11176" dir="5400000" rotWithShape="0">
                    <a:srgbClr val="E0DEC7">
                      <a:alpha val="80000"/>
                    </a:srgbClr>
                  </a:outerShdw>
                </a:effectLst>
              </a:rPr>
              <a:t>, </a:t>
            </a:r>
            <a:r>
              <a:rPr sz="2200" b="1" spc="22">
                <a:solidFill>
                  <a:srgbClr val="823726"/>
                </a:solidFill>
                <a:effectLst>
                  <a:outerShdw blurRad="33528" dist="11176" dir="5400000" rotWithShape="0">
                    <a:srgbClr val="E0DEC7">
                      <a:alpha val="80000"/>
                    </a:srgbClr>
                  </a:outerShdw>
                </a:effectLst>
              </a:rPr>
              <a:t>Perrila Oil</a:t>
            </a:r>
            <a:r>
              <a:rPr sz="2200" spc="22">
                <a:solidFill>
                  <a:srgbClr val="823726"/>
                </a:solidFill>
                <a:effectLst>
                  <a:outerShdw blurRad="33528" dist="11176" dir="5400000" rotWithShape="0">
                    <a:srgbClr val="E0DEC7">
                      <a:alpha val="80000"/>
                    </a:srgbClr>
                  </a:outerShdw>
                </a:effectLst>
              </a:rPr>
              <a:t>, Flaxseed Oil</a:t>
            </a:r>
          </a:p>
          <a:p>
            <a:pPr lvl="0" algn="l" defTabSz="514095">
              <a:spcBef>
                <a:spcPts val="500"/>
              </a:spcBef>
              <a:defRPr sz="1800" spc="0">
                <a:solidFill>
                  <a:srgbClr val="000000"/>
                </a:solidFill>
                <a:effectLst/>
              </a:defRPr>
            </a:pPr>
            <a:r>
              <a:rPr sz="2200" b="1" spc="22">
                <a:solidFill>
                  <a:srgbClr val="823726"/>
                </a:solidFill>
                <a:effectLst>
                  <a:outerShdw blurRad="33528" dist="11176" dir="5400000" rotWithShape="0">
                    <a:srgbClr val="E0DEC7">
                      <a:alpha val="80000"/>
                    </a:srgbClr>
                  </a:outerShdw>
                </a:effectLst>
              </a:rPr>
              <a:t>Tocatrienol</a:t>
            </a:r>
            <a:r>
              <a:rPr sz="2200" spc="22">
                <a:solidFill>
                  <a:srgbClr val="823726"/>
                </a:solidFill>
                <a:effectLst>
                  <a:outerShdw blurRad="33528" dist="11176" dir="5400000" rotWithShape="0">
                    <a:srgbClr val="E0DEC7">
                      <a:alpha val="80000"/>
                    </a:srgbClr>
                  </a:outerShdw>
                </a:effectLst>
              </a:rPr>
              <a:t> a member of a Vitamin E family contained in rice plants. It is often called “Super Vitamin E” due to its antioxidant effects.</a:t>
            </a:r>
          </a:p>
          <a:p>
            <a:pPr lvl="0" algn="l" defTabSz="514095">
              <a:spcBef>
                <a:spcPts val="500"/>
              </a:spcBef>
              <a:defRPr sz="1800" spc="0">
                <a:solidFill>
                  <a:srgbClr val="000000"/>
                </a:solidFill>
                <a:effectLst/>
              </a:defRPr>
            </a:pPr>
            <a:r>
              <a:rPr sz="2200" b="1" spc="22">
                <a:solidFill>
                  <a:srgbClr val="823726"/>
                </a:solidFill>
                <a:effectLst>
                  <a:outerShdw blurRad="33528" dist="11176" dir="5400000" rotWithShape="0">
                    <a:srgbClr val="E0DEC7">
                      <a:alpha val="80000"/>
                    </a:srgbClr>
                  </a:outerShdw>
                </a:effectLst>
              </a:rPr>
              <a:t>Spring Ukon Oil</a:t>
            </a:r>
            <a:r>
              <a:rPr sz="2200" spc="22">
                <a:solidFill>
                  <a:srgbClr val="823726"/>
                </a:solidFill>
                <a:effectLst>
                  <a:outerShdw blurRad="33528" dist="11176" dir="5400000" rotWithShape="0">
                    <a:srgbClr val="E0DEC7">
                      <a:alpha val="80000"/>
                    </a:srgbClr>
                  </a:outerShdw>
                </a:effectLst>
              </a:rPr>
              <a:t> contains a variety of essential oils curcumin, turmerone, cineol, cuecumol, azulene, camphor, and flavanoid.</a:t>
            </a:r>
          </a:p>
          <a:p>
            <a:pPr lvl="0" algn="l" defTabSz="514095">
              <a:spcBef>
                <a:spcPts val="500"/>
              </a:spcBef>
              <a:defRPr sz="1800" spc="0">
                <a:solidFill>
                  <a:srgbClr val="000000"/>
                </a:solidFill>
                <a:effectLst/>
              </a:defRPr>
            </a:pPr>
            <a:r>
              <a:rPr sz="2200" b="1" spc="22">
                <a:solidFill>
                  <a:srgbClr val="823726"/>
                </a:solidFill>
                <a:effectLst>
                  <a:outerShdw blurRad="33528" dist="11176" dir="5400000" rotWithShape="0">
                    <a:srgbClr val="E0DEC7">
                      <a:alpha val="80000"/>
                    </a:srgbClr>
                  </a:outerShdw>
                </a:effectLst>
              </a:rPr>
              <a:t>Niacine</a:t>
            </a:r>
            <a:r>
              <a:rPr sz="2200" spc="22">
                <a:solidFill>
                  <a:srgbClr val="823726"/>
                </a:solidFill>
                <a:effectLst>
                  <a:outerShdw blurRad="33528" dist="11176" dir="5400000" rotWithShape="0">
                    <a:srgbClr val="E0DEC7">
                      <a:alpha val="80000"/>
                    </a:srgbClr>
                  </a:outerShdw>
                </a:effectLst>
              </a:rPr>
              <a:t> (nicotinamide) promotes healthy skin and healthy liver function.</a:t>
            </a:r>
          </a:p>
          <a:p>
            <a:pPr lvl="0" algn="l" defTabSz="514095">
              <a:spcBef>
                <a:spcPts val="500"/>
              </a:spcBef>
              <a:defRPr sz="1800" spc="0">
                <a:solidFill>
                  <a:srgbClr val="000000"/>
                </a:solidFill>
                <a:effectLst/>
              </a:defRPr>
            </a:pPr>
            <a:r>
              <a:rPr sz="2200" b="1" spc="22">
                <a:solidFill>
                  <a:srgbClr val="823726"/>
                </a:solidFill>
                <a:effectLst>
                  <a:outerShdw blurRad="33528" dist="11176" dir="5400000" rotWithShape="0">
                    <a:srgbClr val="E0DEC7">
                      <a:alpha val="80000"/>
                    </a:srgbClr>
                  </a:outerShdw>
                </a:effectLst>
              </a:rPr>
              <a:t>Evening Primrose Oil </a:t>
            </a:r>
            <a:r>
              <a:rPr sz="2200" spc="22">
                <a:solidFill>
                  <a:srgbClr val="823726"/>
                </a:solidFill>
                <a:effectLst>
                  <a:outerShdw blurRad="33528" dist="11176" dir="5400000" rotWithShape="0">
                    <a:srgbClr val="E0DEC7">
                      <a:alpha val="80000"/>
                    </a:srgbClr>
                  </a:outerShdw>
                </a:effectLst>
              </a:rPr>
              <a:t>help montain cholesterol and blood sugar.</a:t>
            </a:r>
          </a:p>
        </p:txBody>
      </p:sp>
    </p:spTree>
    <p:extLst>
      <p:ext uri="{BB962C8B-B14F-4D97-AF65-F5344CB8AC3E}">
        <p14:creationId xmlns:p14="http://schemas.microsoft.com/office/powerpoint/2010/main" val="286256174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0dc7c1f3b1a405e5c30e7671d0546f5d.jpg"/>
          <p:cNvPicPr/>
          <p:nvPr/>
        </p:nvPicPr>
        <p:blipFill>
          <a:blip r:embed="rId2">
            <a:extLst/>
          </a:blip>
          <a:stretch>
            <a:fillRect/>
          </a:stretch>
        </p:blipFill>
        <p:spPr>
          <a:xfrm rot="60000">
            <a:off x="-508178" y="-166755"/>
            <a:ext cx="13733795" cy="10735470"/>
          </a:xfrm>
          <a:prstGeom prst="rect">
            <a:avLst/>
          </a:prstGeom>
          <a:ln w="12700">
            <a:miter lim="400000"/>
          </a:ln>
        </p:spPr>
      </p:pic>
    </p:spTree>
    <p:extLst>
      <p:ext uri="{BB962C8B-B14F-4D97-AF65-F5344CB8AC3E}">
        <p14:creationId xmlns:p14="http://schemas.microsoft.com/office/powerpoint/2010/main" val="156239893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UKON.png"/>
          <p:cNvPicPr/>
          <p:nvPr/>
        </p:nvPicPr>
        <p:blipFill>
          <a:blip r:embed="rId2">
            <a:extLst/>
          </a:blip>
          <a:stretch>
            <a:fillRect/>
          </a:stretch>
        </p:blipFill>
        <p:spPr>
          <a:xfrm>
            <a:off x="-1" y="0"/>
            <a:ext cx="13004801" cy="9753601"/>
          </a:xfrm>
          <a:prstGeom prst="rect">
            <a:avLst/>
          </a:prstGeom>
          <a:ln w="12700">
            <a:miter lim="400000"/>
          </a:ln>
        </p:spPr>
      </p:pic>
    </p:spTree>
    <p:extLst>
      <p:ext uri="{BB962C8B-B14F-4D97-AF65-F5344CB8AC3E}">
        <p14:creationId xmlns:p14="http://schemas.microsoft.com/office/powerpoint/2010/main" val="105280926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icture 143"/>
          <p:cNvPicPr/>
          <p:nvPr/>
        </p:nvPicPr>
        <p:blipFill>
          <a:blip r:embed="rId2">
            <a:extLst/>
          </a:blip>
          <a:stretch>
            <a:fillRect/>
          </a:stretch>
        </p:blipFill>
        <p:spPr>
          <a:xfrm>
            <a:off x="7264400" y="2546349"/>
            <a:ext cx="4953001" cy="6426201"/>
          </a:xfrm>
          <a:prstGeom prst="rect">
            <a:avLst/>
          </a:prstGeom>
        </p:spPr>
      </p:pic>
      <p:sp>
        <p:nvSpPr>
          <p:cNvPr id="145" name="Shape 145"/>
          <p:cNvSpPr>
            <a:spLocks noGrp="1"/>
          </p:cNvSpPr>
          <p:nvPr>
            <p:ph type="title"/>
          </p:nvPr>
        </p:nvSpPr>
        <p:spPr>
          <a:prstGeom prst="rect">
            <a:avLst/>
          </a:prstGeom>
        </p:spPr>
        <p:txBody>
          <a:bodyPr/>
          <a:lstStyle/>
          <a:p>
            <a:pPr lvl="0">
              <a:defRPr sz="1800" spc="0">
                <a:solidFill>
                  <a:srgbClr val="000000"/>
                </a:solidFill>
              </a:defRPr>
            </a:pPr>
            <a:r>
              <a:rPr sz="7000" spc="70">
                <a:solidFill>
                  <a:srgbClr val="6E603B"/>
                </a:solidFill>
              </a:rPr>
              <a:t>UKON Gel Capsule</a:t>
            </a:r>
          </a:p>
        </p:txBody>
      </p:sp>
      <p:sp>
        <p:nvSpPr>
          <p:cNvPr id="146" name="Shape 146"/>
          <p:cNvSpPr>
            <a:spLocks noGrp="1"/>
          </p:cNvSpPr>
          <p:nvPr>
            <p:ph type="body" idx="1"/>
          </p:nvPr>
        </p:nvSpPr>
        <p:spPr>
          <a:xfrm>
            <a:off x="914438" y="2519814"/>
            <a:ext cx="5714962" cy="6255886"/>
          </a:xfrm>
          <a:prstGeom prst="rect">
            <a:avLst/>
          </a:prstGeom>
        </p:spPr>
        <p:txBody>
          <a:bodyPr/>
          <a:lstStyle/>
          <a:p>
            <a:pPr marL="0" lvl="0" indent="0">
              <a:buSzTx/>
              <a:buFontTx/>
              <a:buNone/>
              <a:defRPr sz="1800">
                <a:solidFill>
                  <a:srgbClr val="000000"/>
                </a:solidFill>
              </a:defRPr>
            </a:pPr>
            <a:r>
              <a:rPr sz="3200" b="1">
                <a:solidFill>
                  <a:srgbClr val="804E28"/>
                </a:solidFill>
              </a:rPr>
              <a:t>CONTENT:</a:t>
            </a:r>
            <a:r>
              <a:rPr sz="3200">
                <a:solidFill>
                  <a:srgbClr val="804E28"/>
                </a:solidFill>
              </a:rPr>
              <a:t> liquid form for easy absorption</a:t>
            </a:r>
          </a:p>
          <a:p>
            <a:pPr marL="0" lvl="0" indent="0">
              <a:buSzTx/>
              <a:buFontTx/>
              <a:buNone/>
              <a:defRPr sz="1800">
                <a:solidFill>
                  <a:srgbClr val="000000"/>
                </a:solidFill>
              </a:defRPr>
            </a:pPr>
            <a:r>
              <a:rPr sz="3200" b="1">
                <a:solidFill>
                  <a:srgbClr val="804E28"/>
                </a:solidFill>
              </a:rPr>
              <a:t>INNOVATIVE PACKAGING:</a:t>
            </a:r>
            <a:r>
              <a:rPr sz="3200">
                <a:solidFill>
                  <a:srgbClr val="804E28"/>
                </a:solidFill>
              </a:rPr>
              <a:t> technology is incorporated to repel moisture and prevent oxidation. Each is packaged separately for easy use. </a:t>
            </a:r>
          </a:p>
          <a:p>
            <a:pPr marL="0" lvl="0" indent="0">
              <a:buSzTx/>
              <a:buFontTx/>
              <a:buNone/>
              <a:defRPr sz="1800">
                <a:solidFill>
                  <a:srgbClr val="000000"/>
                </a:solidFill>
              </a:defRPr>
            </a:pPr>
            <a:r>
              <a:rPr sz="3200" b="1">
                <a:solidFill>
                  <a:srgbClr val="804E28"/>
                </a:solidFill>
              </a:rPr>
              <a:t>SOFT GEL: </a:t>
            </a:r>
            <a:r>
              <a:rPr sz="3200">
                <a:solidFill>
                  <a:srgbClr val="804E28"/>
                </a:solidFill>
              </a:rPr>
              <a:t>prevents exposure to oxygen and moisture, patent number 4469660</a:t>
            </a:r>
          </a:p>
        </p:txBody>
      </p:sp>
    </p:spTree>
    <p:extLst>
      <p:ext uri="{BB962C8B-B14F-4D97-AF65-F5344CB8AC3E}">
        <p14:creationId xmlns:p14="http://schemas.microsoft.com/office/powerpoint/2010/main" val="102786502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tumblr_mg3g0imtex1s288tmo1_1280.jpg"/>
          <p:cNvPicPr/>
          <p:nvPr/>
        </p:nvPicPr>
        <p:blipFill>
          <a:blip r:embed="rId2">
            <a:extLst/>
          </a:blip>
          <a:srcRect b="97"/>
          <a:stretch>
            <a:fillRect/>
          </a:stretch>
        </p:blipFill>
        <p:spPr>
          <a:xfrm rot="21600000">
            <a:off x="2" y="0"/>
            <a:ext cx="13004800" cy="12903200"/>
          </a:xfrm>
          <a:prstGeom prst="rect">
            <a:avLst/>
          </a:prstGeom>
          <a:ln w="12700">
            <a:miter lim="400000"/>
          </a:ln>
        </p:spPr>
      </p:pic>
    </p:spTree>
    <p:extLst>
      <p:ext uri="{BB962C8B-B14F-4D97-AF65-F5344CB8AC3E}">
        <p14:creationId xmlns:p14="http://schemas.microsoft.com/office/powerpoint/2010/main" val="363167077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p:nvPr/>
        </p:nvPicPr>
        <p:blipFill>
          <a:blip r:embed="rId2">
            <a:extLst/>
          </a:blip>
          <a:stretch>
            <a:fillRect/>
          </a:stretch>
        </p:blipFill>
        <p:spPr>
          <a:xfrm>
            <a:off x="7120585" y="2157710"/>
            <a:ext cx="5240629" cy="6814840"/>
          </a:xfrm>
          <a:prstGeom prst="rect">
            <a:avLst/>
          </a:prstGeom>
        </p:spPr>
      </p:pic>
      <p:sp>
        <p:nvSpPr>
          <p:cNvPr id="42" name="Shape 42"/>
          <p:cNvSpPr>
            <a:spLocks noGrp="1"/>
          </p:cNvSpPr>
          <p:nvPr>
            <p:ph type="title"/>
          </p:nvPr>
        </p:nvSpPr>
        <p:spPr>
          <a:xfrm>
            <a:off x="1587500" y="254000"/>
            <a:ext cx="10464800" cy="1881883"/>
          </a:xfrm>
          <a:prstGeom prst="rect">
            <a:avLst/>
          </a:prstGeom>
        </p:spPr>
        <p:txBody>
          <a:bodyPr/>
          <a:lstStyle>
            <a:lvl1pPr>
              <a:defRPr>
                <a:solidFill>
                  <a:srgbClr val="8C7044"/>
                </a:solidFill>
              </a:defRPr>
            </a:lvl1pPr>
          </a:lstStyle>
          <a:p>
            <a:pPr lvl="0">
              <a:defRPr sz="1800" spc="0">
                <a:solidFill>
                  <a:srgbClr val="000000"/>
                </a:solidFill>
              </a:defRPr>
            </a:pPr>
            <a:r>
              <a:rPr sz="7000" spc="70">
                <a:solidFill>
                  <a:srgbClr val="8C7044"/>
                </a:solidFill>
              </a:rPr>
              <a:t>Side Benefits…</a:t>
            </a:r>
          </a:p>
        </p:txBody>
      </p:sp>
      <p:sp>
        <p:nvSpPr>
          <p:cNvPr id="43" name="Shape 43"/>
          <p:cNvSpPr>
            <a:spLocks noGrp="1"/>
          </p:cNvSpPr>
          <p:nvPr>
            <p:ph type="body" idx="1"/>
          </p:nvPr>
        </p:nvSpPr>
        <p:spPr>
          <a:xfrm>
            <a:off x="1083733" y="2224930"/>
            <a:ext cx="5545667" cy="6550770"/>
          </a:xfrm>
          <a:prstGeom prst="rect">
            <a:avLst/>
          </a:prstGeom>
        </p:spPr>
        <p:txBody>
          <a:bodyPr/>
          <a:lstStyle/>
          <a:p>
            <a:pPr marL="0" lvl="0" indent="0" defTabSz="457200">
              <a:spcBef>
                <a:spcPts val="0"/>
              </a:spcBef>
              <a:buSzTx/>
              <a:buFontTx/>
              <a:buNone/>
              <a:defRPr sz="1800">
                <a:solidFill>
                  <a:srgbClr val="000000"/>
                </a:solidFill>
              </a:defRPr>
            </a:pPr>
            <a:r>
              <a:rPr lang="en-GB" sz="2600" dirty="0">
                <a:solidFill>
                  <a:srgbClr val="804E28"/>
                </a:solidFill>
                <a:latin typeface="+mn-lt"/>
                <a:ea typeface="+mn-ea"/>
                <a:cs typeface="+mn-cs"/>
                <a:sym typeface="American Typewriter"/>
              </a:rPr>
              <a:t>“</a:t>
            </a:r>
            <a:r>
              <a:rPr sz="2600" dirty="0">
                <a:solidFill>
                  <a:srgbClr val="804E28"/>
                </a:solidFill>
                <a:latin typeface="+mn-lt"/>
                <a:ea typeface="+mn-ea"/>
                <a:cs typeface="+mn-cs"/>
                <a:sym typeface="American Typewriter"/>
              </a:rPr>
              <a:t>Turmeric turns the entire </a:t>
            </a:r>
            <a:r>
              <a:rPr sz="2600" b="1" u="sng" dirty="0">
                <a:solidFill>
                  <a:srgbClr val="804E28"/>
                </a:solidFill>
                <a:uFill>
                  <a:solidFill>
                    <a:srgbClr val="389A2E"/>
                  </a:solidFill>
                </a:uFill>
                <a:latin typeface="+mn-lt"/>
                <a:ea typeface="+mn-ea"/>
                <a:cs typeface="+mn-cs"/>
                <a:sym typeface="American Typewriter"/>
                <a:hlinkClick r:id="rId3"/>
              </a:rPr>
              <a:t>drug-based medical model</a:t>
            </a:r>
            <a:r>
              <a:rPr sz="2600" dirty="0">
                <a:solidFill>
                  <a:srgbClr val="804E28"/>
                </a:solidFill>
                <a:latin typeface="+mn-lt"/>
                <a:ea typeface="+mn-ea"/>
                <a:cs typeface="+mn-cs"/>
                <a:sym typeface="American Typewriter"/>
              </a:rPr>
              <a:t> on its head…  </a:t>
            </a:r>
          </a:p>
          <a:p>
            <a:pPr marL="0" lvl="0" indent="0" defTabSz="457200">
              <a:spcBef>
                <a:spcPts val="0"/>
              </a:spcBef>
              <a:buSzTx/>
              <a:buFontTx/>
              <a:buNone/>
              <a:defRPr sz="1800">
                <a:solidFill>
                  <a:srgbClr val="000000"/>
                </a:solidFill>
              </a:defRPr>
            </a:pPr>
            <a:r>
              <a:rPr sz="2600" dirty="0">
                <a:solidFill>
                  <a:srgbClr val="804E28"/>
                </a:solidFill>
                <a:latin typeface="+mn-lt"/>
                <a:ea typeface="+mn-ea"/>
                <a:cs typeface="+mn-cs"/>
                <a:sym typeface="American Typewriter"/>
              </a:rPr>
              <a:t>Instead of causing far more side effects than therapeutic ones, as is the case for most patented pharmaceutical medications, turmeric possesses hundreds of potential side benefits, having been empirically demonstrated to positively modulate over 160 different physiological pathways in the mammalian body.</a:t>
            </a:r>
            <a:r>
              <a:rPr lang="en-GB" sz="2600" dirty="0">
                <a:solidFill>
                  <a:srgbClr val="804E28"/>
                </a:solidFill>
                <a:latin typeface="+mn-lt"/>
                <a:ea typeface="+mn-ea"/>
                <a:cs typeface="+mn-cs"/>
                <a:sym typeface="American Typewriter"/>
              </a:rPr>
              <a:t>"</a:t>
            </a:r>
            <a:r>
              <a:rPr sz="2600" dirty="0">
                <a:solidFill>
                  <a:srgbClr val="804E28"/>
                </a:solidFill>
                <a:latin typeface="+mn-lt"/>
                <a:ea typeface="+mn-ea"/>
                <a:cs typeface="+mn-cs"/>
                <a:sym typeface="American Typewriter"/>
              </a:rPr>
              <a:t> - Sayer Ji</a:t>
            </a:r>
          </a:p>
        </p:txBody>
      </p:sp>
    </p:spTree>
    <p:extLst>
      <p:ext uri="{BB962C8B-B14F-4D97-AF65-F5344CB8AC3E}">
        <p14:creationId xmlns:p14="http://schemas.microsoft.com/office/powerpoint/2010/main" val="115975936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p:nvPr>
        </p:nvSpPr>
        <p:spPr>
          <a:prstGeom prst="rect">
            <a:avLst/>
          </a:prstGeom>
        </p:spPr>
        <p:txBody>
          <a:bodyPr/>
          <a:lstStyle/>
          <a:p>
            <a:pPr lvl="0" defTabSz="457200">
              <a:defRPr sz="1800" spc="0">
                <a:solidFill>
                  <a:srgbClr val="000000"/>
                </a:solidFill>
              </a:defRPr>
            </a:pPr>
            <a:r>
              <a:rPr sz="4300">
                <a:solidFill>
                  <a:srgbClr val="804E28"/>
                </a:solidFill>
              </a:rPr>
              <a:t>600 Reasons Turmeric May Be The </a:t>
            </a:r>
          </a:p>
          <a:p>
            <a:pPr lvl="0" defTabSz="457200">
              <a:defRPr sz="1800" spc="0">
                <a:solidFill>
                  <a:srgbClr val="000000"/>
                </a:solidFill>
              </a:defRPr>
            </a:pPr>
            <a:r>
              <a:rPr sz="4300">
                <a:solidFill>
                  <a:srgbClr val="804E28"/>
                </a:solidFill>
              </a:rPr>
              <a:t>World's Most Important Herb</a:t>
            </a:r>
          </a:p>
        </p:txBody>
      </p:sp>
      <p:sp>
        <p:nvSpPr>
          <p:cNvPr id="46" name="Shape 46"/>
          <p:cNvSpPr>
            <a:spLocks noGrp="1"/>
          </p:cNvSpPr>
          <p:nvPr>
            <p:ph type="body" idx="1"/>
          </p:nvPr>
        </p:nvSpPr>
        <p:spPr>
          <a:prstGeom prst="rect">
            <a:avLst/>
          </a:prstGeom>
        </p:spPr>
        <p:txBody>
          <a:bodyPr/>
          <a:lstStyle/>
          <a:p>
            <a:pPr marL="0" lvl="0" indent="0" defTabSz="457200">
              <a:spcBef>
                <a:spcPts val="0"/>
              </a:spcBef>
              <a:buSzTx/>
              <a:buFontTx/>
              <a:buNone/>
              <a:defRPr sz="1800">
                <a:solidFill>
                  <a:srgbClr val="000000"/>
                </a:solidFill>
              </a:defRPr>
            </a:pPr>
            <a:r>
              <a:rPr sz="3300">
                <a:solidFill>
                  <a:srgbClr val="804E28"/>
                </a:solidFill>
                <a:latin typeface="+mn-lt"/>
                <a:ea typeface="+mn-ea"/>
                <a:cs typeface="+mn-cs"/>
                <a:sym typeface="American Typewriter"/>
              </a:rPr>
              <a:t>Some of the most amazing demonstrated properties include:</a:t>
            </a:r>
          </a:p>
          <a:p>
            <a:pPr marL="0" lvl="0" indent="0" defTabSz="457200">
              <a:spcBef>
                <a:spcPts val="0"/>
              </a:spcBef>
              <a:buSzTx/>
              <a:buFontTx/>
              <a:buNone/>
              <a:defRPr sz="1800">
                <a:solidFill>
                  <a:srgbClr val="000000"/>
                </a:solidFill>
              </a:defRPr>
            </a:pPr>
            <a:endParaRPr sz="3300">
              <a:solidFill>
                <a:srgbClr val="804E28"/>
              </a:solidFill>
              <a:latin typeface="+mn-lt"/>
              <a:ea typeface="+mn-ea"/>
              <a:cs typeface="+mn-cs"/>
              <a:sym typeface="American Typewriter"/>
            </a:endParaRPr>
          </a:p>
          <a:p>
            <a:pPr marL="457200" lvl="0" indent="-457200" defTabSz="457200">
              <a:spcBef>
                <a:spcPts val="0"/>
              </a:spcBef>
              <a:buSzTx/>
              <a:buFontTx/>
              <a:buNone/>
              <a:tabLst>
                <a:tab pos="139700" algn="l"/>
                <a:tab pos="457200" algn="l"/>
              </a:tabLst>
              <a:defRPr sz="1800">
                <a:solidFill>
                  <a:srgbClr val="000000"/>
                </a:solidFill>
              </a:defRPr>
            </a:pPr>
            <a:r>
              <a:rPr sz="3300">
                <a:solidFill>
                  <a:srgbClr val="804E28"/>
                </a:solidFill>
                <a:uFill>
                  <a:solidFill>
                    <a:srgbClr val="389A2E"/>
                  </a:solidFill>
                </a:uFill>
                <a:latin typeface="+mn-lt"/>
                <a:ea typeface="+mn-ea"/>
                <a:cs typeface="+mn-cs"/>
                <a:sym typeface="American Typewriter"/>
              </a:rPr>
              <a:t>	•	Destroying </a:t>
            </a:r>
            <a:r>
              <a:rPr sz="3300" b="1" u="sng">
                <a:solidFill>
                  <a:srgbClr val="804E28"/>
                </a:solidFill>
                <a:uFill>
                  <a:solidFill>
                    <a:srgbClr val="389A2E"/>
                  </a:solidFill>
                </a:uFill>
                <a:latin typeface="+mn-lt"/>
                <a:ea typeface="+mn-ea"/>
                <a:cs typeface="+mn-cs"/>
                <a:sym typeface="American Typewriter"/>
                <a:hlinkClick r:id="rId2"/>
              </a:rPr>
              <a:t>Multi-Drug Resistant Cancer</a:t>
            </a:r>
            <a:endParaRPr sz="3300">
              <a:solidFill>
                <a:srgbClr val="804E28"/>
              </a:solidFill>
              <a:uFill>
                <a:solidFill>
                  <a:srgbClr val="389A2E"/>
                </a:solidFill>
              </a:uFill>
              <a:latin typeface="+mn-lt"/>
              <a:ea typeface="+mn-ea"/>
              <a:cs typeface="+mn-cs"/>
              <a:sym typeface="American Typewriter"/>
            </a:endParaRPr>
          </a:p>
          <a:p>
            <a:pPr marL="457200" lvl="0" indent="-457200" defTabSz="457200">
              <a:spcBef>
                <a:spcPts val="0"/>
              </a:spcBef>
              <a:buSzTx/>
              <a:buFontTx/>
              <a:buNone/>
              <a:tabLst>
                <a:tab pos="139700" algn="l"/>
                <a:tab pos="457200" algn="l"/>
              </a:tabLst>
              <a:defRPr sz="1800">
                <a:solidFill>
                  <a:srgbClr val="000000"/>
                </a:solidFill>
              </a:defRPr>
            </a:pPr>
            <a:r>
              <a:rPr sz="3300">
                <a:solidFill>
                  <a:srgbClr val="804E28"/>
                </a:solidFill>
                <a:latin typeface="+mn-lt"/>
                <a:ea typeface="+mn-ea"/>
                <a:cs typeface="+mn-cs"/>
                <a:sym typeface="American Typewriter"/>
              </a:rPr>
              <a:t>	•	Destroying Cancer Stem Cells (arguably, </a:t>
            </a:r>
            <a:r>
              <a:rPr sz="3300" b="1" u="sng">
                <a:solidFill>
                  <a:srgbClr val="804E28"/>
                </a:solidFill>
                <a:uFill>
                  <a:solidFill>
                    <a:srgbClr val="389A2E"/>
                  </a:solidFill>
                </a:uFill>
                <a:latin typeface="+mn-lt"/>
                <a:ea typeface="+mn-ea"/>
                <a:cs typeface="+mn-cs"/>
                <a:sym typeface="American Typewriter"/>
                <a:hlinkClick r:id="rId3"/>
              </a:rPr>
              <a:t>the root of all cancer</a:t>
            </a:r>
            <a:r>
              <a:rPr sz="3300">
                <a:solidFill>
                  <a:srgbClr val="804E28"/>
                </a:solidFill>
                <a:latin typeface="+mn-lt"/>
                <a:ea typeface="+mn-ea"/>
                <a:cs typeface="+mn-cs"/>
                <a:sym typeface="American Typewriter"/>
              </a:rPr>
              <a:t>)</a:t>
            </a:r>
          </a:p>
          <a:p>
            <a:pPr marL="457200" lvl="0" indent="-457200" defTabSz="457200">
              <a:spcBef>
                <a:spcPts val="0"/>
              </a:spcBef>
              <a:buSzTx/>
              <a:buFontTx/>
              <a:buNone/>
              <a:tabLst>
                <a:tab pos="139700" algn="l"/>
                <a:tab pos="457200" algn="l"/>
              </a:tabLst>
              <a:defRPr sz="1800">
                <a:solidFill>
                  <a:srgbClr val="000000"/>
                </a:solidFill>
              </a:defRPr>
            </a:pPr>
            <a:r>
              <a:rPr sz="3300">
                <a:solidFill>
                  <a:srgbClr val="804E28"/>
                </a:solidFill>
                <a:uFill>
                  <a:solidFill>
                    <a:srgbClr val="389A2E"/>
                  </a:solidFill>
                </a:uFill>
                <a:latin typeface="+mn-lt"/>
                <a:ea typeface="+mn-ea"/>
                <a:cs typeface="+mn-cs"/>
                <a:sym typeface="American Typewriter"/>
              </a:rPr>
              <a:t>	•	Protecting Against </a:t>
            </a:r>
            <a:r>
              <a:rPr sz="3300" b="1" u="sng">
                <a:solidFill>
                  <a:srgbClr val="804E28"/>
                </a:solidFill>
                <a:uFill>
                  <a:solidFill>
                    <a:srgbClr val="389A2E"/>
                  </a:solidFill>
                </a:uFill>
                <a:latin typeface="+mn-lt"/>
                <a:ea typeface="+mn-ea"/>
                <a:cs typeface="+mn-cs"/>
                <a:sym typeface="American Typewriter"/>
                <a:hlinkClick r:id="rId4"/>
              </a:rPr>
              <a:t>Radiation-Induced Damage</a:t>
            </a:r>
            <a:endParaRPr sz="3300">
              <a:solidFill>
                <a:srgbClr val="804E28"/>
              </a:solidFill>
              <a:uFill>
                <a:solidFill>
                  <a:srgbClr val="389A2E"/>
                </a:solidFill>
              </a:uFill>
              <a:latin typeface="+mn-lt"/>
              <a:ea typeface="+mn-ea"/>
              <a:cs typeface="+mn-cs"/>
              <a:sym typeface="American Typewriter"/>
            </a:endParaRPr>
          </a:p>
          <a:p>
            <a:pPr marL="457200" lvl="0" indent="-457200" defTabSz="457200">
              <a:spcBef>
                <a:spcPts val="0"/>
              </a:spcBef>
              <a:buSzTx/>
              <a:buFontTx/>
              <a:buNone/>
              <a:tabLst>
                <a:tab pos="139700" algn="l"/>
                <a:tab pos="457200" algn="l"/>
              </a:tabLst>
              <a:defRPr sz="1800">
                <a:solidFill>
                  <a:srgbClr val="000000"/>
                </a:solidFill>
              </a:defRPr>
            </a:pPr>
            <a:r>
              <a:rPr sz="3300">
                <a:solidFill>
                  <a:srgbClr val="804E28"/>
                </a:solidFill>
                <a:latin typeface="+mn-lt"/>
                <a:ea typeface="+mn-ea"/>
                <a:cs typeface="+mn-cs"/>
                <a:sym typeface="American Typewriter"/>
              </a:rPr>
              <a:t>	•	Reducing Unhealthy Levels of Inflammation</a:t>
            </a:r>
          </a:p>
          <a:p>
            <a:pPr marL="457200" lvl="0" indent="-457200" defTabSz="457200">
              <a:spcBef>
                <a:spcPts val="0"/>
              </a:spcBef>
              <a:buSzTx/>
              <a:buFontTx/>
              <a:buNone/>
              <a:tabLst>
                <a:tab pos="139700" algn="l"/>
                <a:tab pos="457200" algn="l"/>
              </a:tabLst>
              <a:defRPr sz="1800">
                <a:solidFill>
                  <a:srgbClr val="000000"/>
                </a:solidFill>
              </a:defRPr>
            </a:pPr>
            <a:r>
              <a:rPr sz="3300">
                <a:solidFill>
                  <a:srgbClr val="804E28"/>
                </a:solidFill>
                <a:latin typeface="+mn-lt"/>
                <a:ea typeface="+mn-ea"/>
                <a:cs typeface="+mn-cs"/>
                <a:sym typeface="American Typewriter"/>
              </a:rPr>
              <a:t>	•	Protecting Against </a:t>
            </a:r>
            <a:r>
              <a:rPr sz="3300" b="1" u="sng">
                <a:solidFill>
                  <a:srgbClr val="804E28"/>
                </a:solidFill>
                <a:uFill>
                  <a:solidFill>
                    <a:srgbClr val="389A2E"/>
                  </a:solidFill>
                </a:uFill>
                <a:latin typeface="+mn-lt"/>
                <a:ea typeface="+mn-ea"/>
                <a:cs typeface="+mn-cs"/>
                <a:sym typeface="American Typewriter"/>
                <a:hlinkClick r:id="rId5"/>
              </a:rPr>
              <a:t>Heavy Metal Toxicity</a:t>
            </a:r>
            <a:endParaRPr sz="3300">
              <a:solidFill>
                <a:srgbClr val="804E28"/>
              </a:solidFill>
              <a:latin typeface="+mn-lt"/>
              <a:ea typeface="+mn-ea"/>
              <a:cs typeface="+mn-cs"/>
              <a:sym typeface="American Typewriter"/>
            </a:endParaRPr>
          </a:p>
          <a:p>
            <a:pPr marL="457200" lvl="0" indent="-457200" defTabSz="457200">
              <a:spcBef>
                <a:spcPts val="0"/>
              </a:spcBef>
              <a:buSzTx/>
              <a:buFontTx/>
              <a:buNone/>
              <a:tabLst>
                <a:tab pos="139700" algn="l"/>
                <a:tab pos="457200" algn="l"/>
              </a:tabLst>
              <a:defRPr sz="1800">
                <a:solidFill>
                  <a:srgbClr val="000000"/>
                </a:solidFill>
              </a:defRPr>
            </a:pPr>
            <a:r>
              <a:rPr sz="3300">
                <a:solidFill>
                  <a:srgbClr val="804E28"/>
                </a:solidFill>
                <a:latin typeface="+mn-lt"/>
                <a:ea typeface="+mn-ea"/>
                <a:cs typeface="+mn-cs"/>
                <a:sym typeface="American Typewriter"/>
              </a:rPr>
              <a:t>	•	Preventing and Reversing </a:t>
            </a:r>
            <a:r>
              <a:rPr sz="3300" b="1" u="sng">
                <a:solidFill>
                  <a:srgbClr val="804E28"/>
                </a:solidFill>
                <a:uFill>
                  <a:solidFill>
                    <a:srgbClr val="389A2E"/>
                  </a:solidFill>
                </a:uFill>
                <a:latin typeface="+mn-lt"/>
                <a:ea typeface="+mn-ea"/>
                <a:cs typeface="+mn-cs"/>
                <a:sym typeface="American Typewriter"/>
                <a:hlinkClick r:id="rId6"/>
              </a:rPr>
              <a:t>Alzheimer's Disease</a:t>
            </a:r>
            <a:r>
              <a:rPr sz="3300">
                <a:solidFill>
                  <a:srgbClr val="804E28"/>
                </a:solidFill>
                <a:latin typeface="+mn-lt"/>
                <a:ea typeface="+mn-ea"/>
                <a:cs typeface="+mn-cs"/>
                <a:sym typeface="American Typewriter"/>
              </a:rPr>
              <a:t> Associated Pathologies</a:t>
            </a:r>
          </a:p>
        </p:txBody>
      </p:sp>
    </p:spTree>
    <p:extLst>
      <p:ext uri="{BB962C8B-B14F-4D97-AF65-F5344CB8AC3E}">
        <p14:creationId xmlns:p14="http://schemas.microsoft.com/office/powerpoint/2010/main" val="44748317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p:nvPr/>
        </p:nvSpPr>
        <p:spPr>
          <a:xfrm>
            <a:off x="152401" y="7785100"/>
            <a:ext cx="7179732" cy="1701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pPr algn="r">
              <a:defRPr sz="4200">
                <a:latin typeface="Helvetica Neue Light"/>
                <a:ea typeface="Helvetica Neue Light"/>
                <a:cs typeface="Helvetica Neue Light"/>
                <a:sym typeface="Helvetica Neue Light"/>
              </a:defRPr>
            </a:pPr>
            <a:r>
              <a:rPr lang="en-GB" sz="4400" b="1" dirty="0">
                <a:latin typeface="Arial"/>
                <a:cs typeface="Arial"/>
              </a:rPr>
              <a:t>Turmeric vs. Medications</a:t>
            </a:r>
            <a:endParaRPr sz="4400" b="1" dirty="0">
              <a:latin typeface="Arial"/>
              <a:cs typeface="Arial"/>
            </a:endParaRPr>
          </a:p>
        </p:txBody>
      </p:sp>
      <p:sp>
        <p:nvSpPr>
          <p:cNvPr id="244" name="Shape 244"/>
          <p:cNvSpPr>
            <a:spLocks noGrp="1"/>
          </p:cNvSpPr>
          <p:nvPr>
            <p:ph type="body" sz="quarter" idx="1"/>
          </p:nvPr>
        </p:nvSpPr>
        <p:spPr>
          <a:xfrm>
            <a:off x="7848600" y="8161867"/>
            <a:ext cx="4953000" cy="1100666"/>
          </a:xfrm>
          <a:prstGeom prst="rect">
            <a:avLst/>
          </a:prstGeom>
        </p:spPr>
        <p:txBody>
          <a:bodyPr>
            <a:normAutofit/>
          </a:bodyPr>
          <a:lstStyle>
            <a:lvl1pPr defTabSz="537463">
              <a:defRPr sz="2392"/>
            </a:lvl1pPr>
          </a:lstStyle>
          <a:p>
            <a:pPr lvl="0"/>
            <a:r>
              <a:rPr lang="en-US" sz="2400" b="1" u="sng" dirty="0">
                <a:solidFill>
                  <a:srgbClr val="804E28"/>
                </a:solidFill>
                <a:hlinkClick r:id="rId3"/>
              </a:rPr>
              <a:t>Science Confirms Turmeric As Effective As 14 Drugs</a:t>
            </a:r>
          </a:p>
          <a:p>
            <a:endParaRPr dirty="0"/>
          </a:p>
        </p:txBody>
      </p:sp>
      <p:pic>
        <p:nvPicPr>
          <p:cNvPr id="13" name="Picture Placeholder 12" descr="Screen Shot 2017-09-22 at 10.49.23 PM.png"/>
          <p:cNvPicPr>
            <a:picLocks noGrp="1" noChangeAspect="1"/>
          </p:cNvPicPr>
          <p:nvPr>
            <p:ph type="pic" idx="13"/>
          </p:nvPr>
        </p:nvPicPr>
        <p:blipFill>
          <a:blip r:embed="rId4">
            <a:extLst>
              <a:ext uri="{28A0092B-C50C-407E-A947-70E740481C1C}">
                <a14:useLocalDpi xmlns:a14="http://schemas.microsoft.com/office/drawing/2010/main" val="0"/>
              </a:ext>
            </a:extLst>
          </a:blip>
          <a:srcRect t="3531" b="3531"/>
          <a:stretch>
            <a:fillRect/>
          </a:stretch>
        </p:blipFill>
        <p:spPr/>
      </p:pic>
    </p:spTree>
    <p:extLst>
      <p:ext uri="{BB962C8B-B14F-4D97-AF65-F5344CB8AC3E}">
        <p14:creationId xmlns:p14="http://schemas.microsoft.com/office/powerpoint/2010/main" val="169939611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pPr lvl="0" defTabSz="457200">
              <a:defRPr sz="1800" spc="0">
                <a:solidFill>
                  <a:srgbClr val="000000"/>
                </a:solidFill>
              </a:defRPr>
            </a:pPr>
            <a:r>
              <a:rPr sz="7200">
                <a:solidFill>
                  <a:srgbClr val="804E28"/>
                </a:solidFill>
              </a:rPr>
              <a:t>Corticosteroids </a:t>
            </a:r>
          </a:p>
          <a:p>
            <a:pPr lvl="0" defTabSz="457200">
              <a:defRPr sz="1800" spc="0">
                <a:solidFill>
                  <a:srgbClr val="000000"/>
                </a:solidFill>
              </a:defRPr>
            </a:pPr>
            <a:r>
              <a:rPr sz="2900">
                <a:solidFill>
                  <a:srgbClr val="804E28"/>
                </a:solidFill>
              </a:rPr>
              <a:t>(steroid medications)</a:t>
            </a:r>
          </a:p>
        </p:txBody>
      </p:sp>
      <p:sp>
        <p:nvSpPr>
          <p:cNvPr id="55" name="Shape 55"/>
          <p:cNvSpPr>
            <a:spLocks noGrp="1"/>
          </p:cNvSpPr>
          <p:nvPr>
            <p:ph type="body" idx="1"/>
          </p:nvPr>
        </p:nvSpPr>
        <p:spPr>
          <a:xfrm>
            <a:off x="1587500" y="1717278"/>
            <a:ext cx="10464800" cy="7045722"/>
          </a:xfrm>
          <a:prstGeom prst="rect">
            <a:avLst/>
          </a:prstGeom>
        </p:spPr>
        <p:txBody>
          <a:bodyPr>
            <a:normAutofit/>
          </a:bodyPr>
          <a:lstStyle/>
          <a:p>
            <a:pPr marL="0" lvl="0" indent="0" defTabSz="457200">
              <a:spcBef>
                <a:spcPts val="0"/>
              </a:spcBef>
              <a:buSzTx/>
              <a:buFontTx/>
              <a:buNone/>
              <a:defRPr sz="1800">
                <a:solidFill>
                  <a:srgbClr val="000000"/>
                </a:solidFill>
              </a:defRPr>
            </a:pPr>
            <a:r>
              <a:rPr sz="2800" b="1" dirty="0">
                <a:solidFill>
                  <a:srgbClr val="804E28"/>
                </a:solidFill>
                <a:uFill>
                  <a:solidFill>
                    <a:srgbClr val="389A2E"/>
                  </a:solidFill>
                </a:uFill>
                <a:latin typeface="+mn-lt"/>
                <a:ea typeface="+mn-ea"/>
                <a:cs typeface="+mn-cs"/>
                <a:sym typeface="American Typewriter"/>
              </a:rPr>
              <a:t>A 1999 study published in the journal Phytotherapy Research found that the primary polyphenol in turmeric, the saffron colored pigment known as curcumin, compared favorably to steroids in the management of chronic anterior uveitis, an inflammatory eye disease.</a:t>
            </a:r>
            <a:r>
              <a:rPr sz="2800" b="1" u="sng" dirty="0">
                <a:solidFill>
                  <a:srgbClr val="804E28"/>
                </a:solidFill>
                <a:uFill>
                  <a:solidFill>
                    <a:srgbClr val="389A2E"/>
                  </a:solidFill>
                </a:uFill>
                <a:latin typeface="+mn-lt"/>
                <a:ea typeface="+mn-ea"/>
                <a:cs typeface="+mn-cs"/>
                <a:sym typeface="American Typewriter"/>
              </a:rPr>
              <a:t>[ii]</a:t>
            </a:r>
            <a:r>
              <a:rPr sz="2800" b="1" dirty="0">
                <a:solidFill>
                  <a:srgbClr val="804E28"/>
                </a:solidFill>
                <a:uFill>
                  <a:solidFill>
                    <a:srgbClr val="389A2E"/>
                  </a:solidFill>
                </a:uFill>
                <a:latin typeface="+mn-lt"/>
                <a:ea typeface="+mn-ea"/>
                <a:cs typeface="+mn-cs"/>
                <a:sym typeface="American Typewriter"/>
              </a:rPr>
              <a:t>  A 2008 study published in Critical Care Medicine found that curcumin compared favorably to the corticosteroid drug dexamethasone in the animal model as an alternative therapy for protecting lung transplantation-associated injury by down-regulating inflammatory genes.</a:t>
            </a:r>
            <a:r>
              <a:rPr sz="2800" b="1" u="sng" dirty="0">
                <a:solidFill>
                  <a:srgbClr val="804E28"/>
                </a:solidFill>
                <a:uFill>
                  <a:solidFill>
                    <a:srgbClr val="389A2E"/>
                  </a:solidFill>
                </a:uFill>
                <a:latin typeface="+mn-lt"/>
                <a:ea typeface="+mn-ea"/>
                <a:cs typeface="+mn-cs"/>
                <a:sym typeface="American Typewriter"/>
              </a:rPr>
              <a:t>[iii]</a:t>
            </a:r>
            <a:r>
              <a:rPr sz="2800" b="1" dirty="0">
                <a:solidFill>
                  <a:srgbClr val="804E28"/>
                </a:solidFill>
                <a:uFill>
                  <a:solidFill>
                    <a:srgbClr val="389A2E"/>
                  </a:solidFill>
                </a:uFill>
                <a:latin typeface="+mn-lt"/>
                <a:ea typeface="+mn-ea"/>
                <a:cs typeface="+mn-cs"/>
                <a:sym typeface="American Typewriter"/>
              </a:rPr>
              <a:t> An earlier 2003 study published in Cancer Letters found the same drug also compared favorably to dexamethasone in a lung ischaemia-repurfusion injury model.</a:t>
            </a:r>
            <a:r>
              <a:rPr sz="2800" b="1" u="sng" dirty="0">
                <a:solidFill>
                  <a:srgbClr val="804E28"/>
                </a:solidFill>
                <a:uFill>
                  <a:solidFill>
                    <a:srgbClr val="389A2E"/>
                  </a:solidFill>
                </a:uFill>
                <a:latin typeface="+mn-lt"/>
                <a:ea typeface="+mn-ea"/>
                <a:cs typeface="+mn-cs"/>
                <a:sym typeface="American Typewriter"/>
              </a:rPr>
              <a:t>[iv]</a:t>
            </a:r>
            <a:r>
              <a:rPr sz="2800" b="1" dirty="0">
                <a:solidFill>
                  <a:srgbClr val="804E28"/>
                </a:solidFill>
                <a:uFill>
                  <a:solidFill>
                    <a:srgbClr val="389A2E"/>
                  </a:solidFill>
                </a:uFill>
                <a:latin typeface="+mn-lt"/>
                <a:ea typeface="+mn-ea"/>
                <a:cs typeface="+mn-cs"/>
                <a:sym typeface="American Typewriter"/>
              </a:rPr>
              <a:t>  [for additional </a:t>
            </a:r>
            <a:r>
              <a:rPr sz="2800" b="1" u="sng" dirty="0">
                <a:solidFill>
                  <a:srgbClr val="6C6E41"/>
                </a:solidFill>
                <a:uFill>
                  <a:solidFill>
                    <a:srgbClr val="389A2E"/>
                  </a:solidFill>
                </a:uFill>
                <a:latin typeface="+mn-lt"/>
                <a:ea typeface="+mn-ea"/>
                <a:cs typeface="+mn-cs"/>
                <a:sym typeface="American Typewriter"/>
                <a:hlinkClick r:id="rId2"/>
              </a:rPr>
              <a:t>curcumin and inflammation</a:t>
            </a:r>
            <a:r>
              <a:rPr sz="2800" b="1" dirty="0">
                <a:solidFill>
                  <a:srgbClr val="804E28"/>
                </a:solidFill>
                <a:uFill>
                  <a:solidFill>
                    <a:srgbClr val="389A2E"/>
                  </a:solidFill>
                </a:uFill>
                <a:latin typeface="+mn-lt"/>
                <a:ea typeface="+mn-ea"/>
                <a:cs typeface="+mn-cs"/>
                <a:sym typeface="American Typewriter"/>
              </a:rPr>
              <a:t> research – 52 abstracts]</a:t>
            </a:r>
          </a:p>
        </p:txBody>
      </p:sp>
    </p:spTree>
    <p:extLst>
      <p:ext uri="{BB962C8B-B14F-4D97-AF65-F5344CB8AC3E}">
        <p14:creationId xmlns:p14="http://schemas.microsoft.com/office/powerpoint/2010/main" val="24130679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pPr lvl="0" defTabSz="457200">
              <a:defRPr sz="1800" spc="0">
                <a:solidFill>
                  <a:srgbClr val="000000"/>
                </a:solidFill>
              </a:defRPr>
            </a:pPr>
            <a:r>
              <a:rPr sz="6400">
                <a:solidFill>
                  <a:srgbClr val="804E28"/>
                </a:solidFill>
              </a:rPr>
              <a:t>Lipitor/Atorvastatin</a:t>
            </a:r>
            <a:endParaRPr sz="6400" b="1">
              <a:solidFill>
                <a:srgbClr val="804E28"/>
              </a:solidFill>
            </a:endParaRPr>
          </a:p>
          <a:p>
            <a:pPr lvl="0" defTabSz="457200">
              <a:defRPr sz="1800" spc="0">
                <a:solidFill>
                  <a:srgbClr val="000000"/>
                </a:solidFill>
              </a:defRPr>
            </a:pPr>
            <a:r>
              <a:rPr sz="3100">
                <a:solidFill>
                  <a:srgbClr val="804E28"/>
                </a:solidFill>
              </a:rPr>
              <a:t>(cholesterol medication)</a:t>
            </a:r>
          </a:p>
        </p:txBody>
      </p:sp>
      <p:sp>
        <p:nvSpPr>
          <p:cNvPr id="58" name="Shape 58"/>
          <p:cNvSpPr>
            <a:spLocks noGrp="1"/>
          </p:cNvSpPr>
          <p:nvPr>
            <p:ph type="body" idx="1"/>
          </p:nvPr>
        </p:nvSpPr>
        <p:spPr>
          <a:xfrm>
            <a:off x="952500" y="2353064"/>
            <a:ext cx="11099800" cy="6286500"/>
          </a:xfrm>
          <a:prstGeom prst="rect">
            <a:avLst/>
          </a:prstGeom>
        </p:spPr>
        <p:txBody>
          <a:bodyPr/>
          <a:lstStyle/>
          <a:p>
            <a:pPr marL="0" lvl="0" indent="0" defTabSz="457200">
              <a:spcBef>
                <a:spcPts val="0"/>
              </a:spcBef>
              <a:buSzTx/>
              <a:buFontTx/>
              <a:buNone/>
              <a:defRPr sz="1800">
                <a:solidFill>
                  <a:srgbClr val="000000"/>
                </a:solidFill>
              </a:defRPr>
            </a:pPr>
            <a:r>
              <a:rPr sz="3400" dirty="0">
                <a:solidFill>
                  <a:srgbClr val="804E28"/>
                </a:solidFill>
                <a:latin typeface="+mn-lt"/>
                <a:ea typeface="+mn-ea"/>
                <a:cs typeface="+mn-cs"/>
                <a:sym typeface="American Typewriter"/>
              </a:rPr>
              <a:t>A 2008 study published in the journal Drugs in R &amp; D found that a standardized preparation of curcuminoids from Turmeric compared favorably to the drug atorvastatin (trade name Lipitor) on endothelial dysfunction, the underlying pathology of the blood vessels that drives atherosclerosis, in association with reductions in inflammation and oxidative stress in type 2 diabetic patients. </a:t>
            </a:r>
            <a:r>
              <a:rPr sz="3400" u="sng" dirty="0">
                <a:solidFill>
                  <a:srgbClr val="804E28"/>
                </a:solidFill>
                <a:uFill>
                  <a:solidFill>
                    <a:srgbClr val="389A2E"/>
                  </a:solidFill>
                </a:uFill>
                <a:latin typeface="+mn-lt"/>
                <a:ea typeface="+mn-ea"/>
                <a:cs typeface="+mn-cs"/>
                <a:sym typeface="American Typewriter"/>
              </a:rPr>
              <a:t>[i]</a:t>
            </a:r>
            <a:r>
              <a:rPr sz="3400" dirty="0">
                <a:solidFill>
                  <a:srgbClr val="804E28"/>
                </a:solidFill>
                <a:uFill>
                  <a:solidFill>
                    <a:srgbClr val="389A2E"/>
                  </a:solidFill>
                </a:uFill>
                <a:latin typeface="+mn-lt"/>
                <a:ea typeface="+mn-ea"/>
                <a:cs typeface="+mn-cs"/>
                <a:sym typeface="American Typewriter"/>
              </a:rPr>
              <a:t>  [For addition </a:t>
            </a:r>
            <a:r>
              <a:rPr sz="3400" b="1" u="sng" dirty="0">
                <a:solidFill>
                  <a:srgbClr val="6C6E41"/>
                </a:solidFill>
                <a:uFill>
                  <a:solidFill>
                    <a:srgbClr val="389A2E"/>
                  </a:solidFill>
                </a:uFill>
                <a:latin typeface="+mn-lt"/>
                <a:ea typeface="+mn-ea"/>
                <a:cs typeface="+mn-cs"/>
                <a:sym typeface="American Typewriter"/>
                <a:hlinkClick r:id="rId2"/>
              </a:rPr>
              <a:t>curcumin and 'high cholesterol' research</a:t>
            </a:r>
            <a:r>
              <a:rPr sz="3400" dirty="0">
                <a:solidFill>
                  <a:srgbClr val="6C6E41"/>
                </a:solidFill>
                <a:uFill>
                  <a:solidFill>
                    <a:srgbClr val="389A2E"/>
                  </a:solidFill>
                </a:uFill>
                <a:latin typeface="+mn-lt"/>
                <a:ea typeface="+mn-ea"/>
                <a:cs typeface="+mn-cs"/>
                <a:sym typeface="American Typewriter"/>
              </a:rPr>
              <a:t> </a:t>
            </a:r>
            <a:r>
              <a:rPr sz="3400" dirty="0">
                <a:solidFill>
                  <a:srgbClr val="804E28"/>
                </a:solidFill>
                <a:uFill>
                  <a:solidFill>
                    <a:srgbClr val="389A2E"/>
                  </a:solidFill>
                </a:uFill>
                <a:latin typeface="+mn-lt"/>
                <a:ea typeface="+mn-ea"/>
                <a:cs typeface="+mn-cs"/>
                <a:sym typeface="American Typewriter"/>
              </a:rPr>
              <a:t>– 8 abstracts]</a:t>
            </a:r>
          </a:p>
        </p:txBody>
      </p:sp>
    </p:spTree>
    <p:extLst>
      <p:ext uri="{BB962C8B-B14F-4D97-AF65-F5344CB8AC3E}">
        <p14:creationId xmlns:p14="http://schemas.microsoft.com/office/powerpoint/2010/main" val="225781083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xfrm>
            <a:off x="1587500" y="254000"/>
            <a:ext cx="10464800" cy="2660998"/>
          </a:xfrm>
          <a:prstGeom prst="rect">
            <a:avLst/>
          </a:prstGeom>
        </p:spPr>
        <p:txBody>
          <a:bodyPr/>
          <a:lstStyle/>
          <a:p>
            <a:pPr lvl="0" defTabSz="457200">
              <a:defRPr sz="1800" spc="0">
                <a:solidFill>
                  <a:srgbClr val="000000"/>
                </a:solidFill>
              </a:defRPr>
            </a:pPr>
            <a:r>
              <a:rPr sz="5100">
                <a:solidFill>
                  <a:srgbClr val="804E28"/>
                </a:solidFill>
              </a:rPr>
              <a:t>Prozac/Fluoxetine &amp; Imipramine</a:t>
            </a:r>
            <a:r>
              <a:rPr sz="4600">
                <a:solidFill>
                  <a:srgbClr val="804E28"/>
                </a:solidFill>
              </a:rPr>
              <a:t> </a:t>
            </a:r>
          </a:p>
          <a:p>
            <a:pPr lvl="0" defTabSz="457200">
              <a:defRPr sz="1800" spc="0">
                <a:solidFill>
                  <a:srgbClr val="000000"/>
                </a:solidFill>
              </a:defRPr>
            </a:pPr>
            <a:r>
              <a:rPr sz="4100">
                <a:solidFill>
                  <a:srgbClr val="804E28"/>
                </a:solidFill>
              </a:rPr>
              <a:t>(antidepressants)</a:t>
            </a:r>
          </a:p>
        </p:txBody>
      </p:sp>
      <p:sp>
        <p:nvSpPr>
          <p:cNvPr id="61" name="Shape 61"/>
          <p:cNvSpPr>
            <a:spLocks noGrp="1"/>
          </p:cNvSpPr>
          <p:nvPr>
            <p:ph type="body" idx="1"/>
          </p:nvPr>
        </p:nvSpPr>
        <p:spPr>
          <a:xfrm>
            <a:off x="1587500" y="2172390"/>
            <a:ext cx="10464800" cy="6714481"/>
          </a:xfrm>
          <a:prstGeom prst="rect">
            <a:avLst/>
          </a:prstGeom>
        </p:spPr>
        <p:txBody>
          <a:bodyPr/>
          <a:lstStyle/>
          <a:p>
            <a:pPr marL="0" lvl="0" indent="0" defTabSz="457200">
              <a:spcBef>
                <a:spcPts val="0"/>
              </a:spcBef>
              <a:buSzTx/>
              <a:buFontTx/>
              <a:buNone/>
              <a:defRPr sz="1800">
                <a:solidFill>
                  <a:srgbClr val="000000"/>
                </a:solidFill>
              </a:defRPr>
            </a:pPr>
            <a:r>
              <a:rPr sz="4500">
                <a:solidFill>
                  <a:srgbClr val="804E28"/>
                </a:solidFill>
                <a:latin typeface="+mn-lt"/>
                <a:ea typeface="+mn-ea"/>
                <a:cs typeface="+mn-cs"/>
                <a:sym typeface="American Typewriter"/>
              </a:rPr>
              <a:t>A 2011 study published in the journal Acta Poloniae Pharmaceutica found that curcumin compared favorably to both drugs in reducing depressive behavior in an animal model.</a:t>
            </a:r>
            <a:r>
              <a:rPr sz="4500" u="sng">
                <a:solidFill>
                  <a:srgbClr val="804E28"/>
                </a:solidFill>
                <a:uFill>
                  <a:solidFill>
                    <a:srgbClr val="389A2E"/>
                  </a:solidFill>
                </a:uFill>
                <a:latin typeface="+mn-lt"/>
                <a:ea typeface="+mn-ea"/>
                <a:cs typeface="+mn-cs"/>
                <a:sym typeface="American Typewriter"/>
              </a:rPr>
              <a:t>[v]</a:t>
            </a:r>
            <a:r>
              <a:rPr sz="4500">
                <a:solidFill>
                  <a:srgbClr val="804E28"/>
                </a:solidFill>
                <a:uFill>
                  <a:solidFill>
                    <a:srgbClr val="389A2E"/>
                  </a:solidFill>
                </a:uFill>
                <a:latin typeface="+mn-lt"/>
                <a:ea typeface="+mn-ea"/>
                <a:cs typeface="+mn-cs"/>
                <a:sym typeface="American Typewriter"/>
              </a:rPr>
              <a:t> [for additional </a:t>
            </a:r>
            <a:r>
              <a:rPr sz="4500" b="1" u="sng">
                <a:solidFill>
                  <a:srgbClr val="6C6E41"/>
                </a:solidFill>
                <a:uFill>
                  <a:solidFill>
                    <a:srgbClr val="389A2E"/>
                  </a:solidFill>
                </a:uFill>
                <a:latin typeface="+mn-lt"/>
                <a:ea typeface="+mn-ea"/>
                <a:cs typeface="+mn-cs"/>
                <a:sym typeface="American Typewriter"/>
                <a:hlinkClick r:id="rId2"/>
              </a:rPr>
              <a:t>curcumin and depression</a:t>
            </a:r>
            <a:r>
              <a:rPr sz="4500">
                <a:solidFill>
                  <a:srgbClr val="6C6E41"/>
                </a:solidFill>
                <a:uFill>
                  <a:solidFill>
                    <a:srgbClr val="389A2E"/>
                  </a:solidFill>
                </a:uFill>
                <a:latin typeface="+mn-lt"/>
                <a:ea typeface="+mn-ea"/>
                <a:cs typeface="+mn-cs"/>
                <a:sym typeface="American Typewriter"/>
              </a:rPr>
              <a:t> </a:t>
            </a:r>
            <a:r>
              <a:rPr sz="4500">
                <a:solidFill>
                  <a:srgbClr val="804E28"/>
                </a:solidFill>
                <a:uFill>
                  <a:solidFill>
                    <a:srgbClr val="389A2E"/>
                  </a:solidFill>
                </a:uFill>
                <a:latin typeface="+mn-lt"/>
                <a:ea typeface="+mn-ea"/>
                <a:cs typeface="+mn-cs"/>
                <a:sym typeface="American Typewriter"/>
              </a:rPr>
              <a:t>research – 5 abstracts]</a:t>
            </a:r>
          </a:p>
        </p:txBody>
      </p:sp>
    </p:spTree>
    <p:extLst>
      <p:ext uri="{BB962C8B-B14F-4D97-AF65-F5344CB8AC3E}">
        <p14:creationId xmlns:p14="http://schemas.microsoft.com/office/powerpoint/2010/main" val="265710728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xfrm>
            <a:off x="1587500" y="260350"/>
            <a:ext cx="10464800" cy="2349500"/>
          </a:xfrm>
          <a:prstGeom prst="rect">
            <a:avLst/>
          </a:prstGeom>
        </p:spPr>
        <p:txBody>
          <a:bodyPr/>
          <a:lstStyle/>
          <a:p>
            <a:pPr lvl="0" defTabSz="457200">
              <a:defRPr sz="1800" spc="0">
                <a:solidFill>
                  <a:srgbClr val="000000"/>
                </a:solidFill>
              </a:defRPr>
            </a:pPr>
            <a:r>
              <a:rPr sz="9700">
                <a:solidFill>
                  <a:srgbClr val="804E28"/>
                </a:solidFill>
              </a:rPr>
              <a:t>Aspirin</a:t>
            </a:r>
            <a:r>
              <a:rPr sz="7400">
                <a:solidFill>
                  <a:srgbClr val="804E28"/>
                </a:solidFill>
              </a:rPr>
              <a:t> </a:t>
            </a:r>
          </a:p>
          <a:p>
            <a:pPr lvl="0" defTabSz="457200">
              <a:defRPr sz="1800" spc="0">
                <a:solidFill>
                  <a:srgbClr val="000000"/>
                </a:solidFill>
              </a:defRPr>
            </a:pPr>
            <a:r>
              <a:rPr sz="3000">
                <a:solidFill>
                  <a:srgbClr val="804E28"/>
                </a:solidFill>
              </a:rPr>
              <a:t>(blood thinner)</a:t>
            </a:r>
          </a:p>
        </p:txBody>
      </p:sp>
      <p:sp>
        <p:nvSpPr>
          <p:cNvPr id="74" name="Shape 74"/>
          <p:cNvSpPr>
            <a:spLocks noGrp="1"/>
          </p:cNvSpPr>
          <p:nvPr>
            <p:ph type="body" idx="1"/>
          </p:nvPr>
        </p:nvSpPr>
        <p:spPr>
          <a:xfrm>
            <a:off x="963469" y="2132905"/>
            <a:ext cx="11292055" cy="7240390"/>
          </a:xfrm>
          <a:prstGeom prst="rect">
            <a:avLst/>
          </a:prstGeom>
        </p:spPr>
        <p:txBody>
          <a:bodyPr/>
          <a:lstStyle/>
          <a:p>
            <a:pPr marL="0" lvl="0" indent="0" defTabSz="457200">
              <a:spcBef>
                <a:spcPts val="0"/>
              </a:spcBef>
              <a:buSzTx/>
              <a:buFontTx/>
              <a:buNone/>
              <a:defRPr sz="1800">
                <a:solidFill>
                  <a:srgbClr val="000000"/>
                </a:solidFill>
              </a:defRPr>
            </a:pPr>
            <a:r>
              <a:rPr sz="4300">
                <a:solidFill>
                  <a:srgbClr val="804E28"/>
                </a:solidFill>
                <a:latin typeface="+mn-lt"/>
                <a:ea typeface="+mn-ea"/>
                <a:cs typeface="+mn-cs"/>
                <a:sym typeface="American Typewriter"/>
              </a:rPr>
              <a:t>A 1986 in vitro and ex vivo study published in the journal Arzneimittelforschung found that curcumin has anti-platelet and prostacyclin modulating effects compared to aspirin, indicating it may have value in patients prone to vascular thrombosis and requiring anti-arthritis therapy.</a:t>
            </a:r>
            <a:r>
              <a:rPr sz="4300" u="sng">
                <a:solidFill>
                  <a:srgbClr val="804E28"/>
                </a:solidFill>
                <a:uFill>
                  <a:solidFill>
                    <a:srgbClr val="389A2E"/>
                  </a:solidFill>
                </a:uFill>
                <a:latin typeface="+mn-lt"/>
                <a:ea typeface="+mn-ea"/>
                <a:cs typeface="+mn-cs"/>
                <a:sym typeface="American Typewriter"/>
              </a:rPr>
              <a:t>[vi]</a:t>
            </a:r>
            <a:r>
              <a:rPr sz="4300">
                <a:solidFill>
                  <a:srgbClr val="804E28"/>
                </a:solidFill>
                <a:uFill>
                  <a:solidFill>
                    <a:srgbClr val="389A2E"/>
                  </a:solidFill>
                </a:uFill>
                <a:latin typeface="+mn-lt"/>
                <a:ea typeface="+mn-ea"/>
                <a:cs typeface="+mn-cs"/>
                <a:sym typeface="American Typewriter"/>
              </a:rPr>
              <a:t>  [for additional </a:t>
            </a:r>
            <a:r>
              <a:rPr sz="4300" b="1" u="sng">
                <a:solidFill>
                  <a:srgbClr val="6C6E41"/>
                </a:solidFill>
                <a:uFill>
                  <a:solidFill>
                    <a:srgbClr val="389A2E"/>
                  </a:solidFill>
                </a:uFill>
                <a:latin typeface="+mn-lt"/>
                <a:ea typeface="+mn-ea"/>
                <a:cs typeface="+mn-cs"/>
                <a:sym typeface="American Typewriter"/>
                <a:hlinkClick r:id="rId2"/>
              </a:rPr>
              <a:t>curcumin and anti-platelet</a:t>
            </a:r>
            <a:r>
              <a:rPr sz="4300">
                <a:solidFill>
                  <a:srgbClr val="804E28"/>
                </a:solidFill>
                <a:uFill>
                  <a:solidFill>
                    <a:srgbClr val="389A2E"/>
                  </a:solidFill>
                </a:uFill>
                <a:latin typeface="+mn-lt"/>
                <a:ea typeface="+mn-ea"/>
                <a:cs typeface="+mn-cs"/>
                <a:sym typeface="American Typewriter"/>
              </a:rPr>
              <a:t> research]</a:t>
            </a:r>
          </a:p>
        </p:txBody>
      </p:sp>
    </p:spTree>
    <p:extLst>
      <p:ext uri="{BB962C8B-B14F-4D97-AF65-F5344CB8AC3E}">
        <p14:creationId xmlns:p14="http://schemas.microsoft.com/office/powerpoint/2010/main" val="2292273850"/>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957</TotalTime>
  <Words>1308</Words>
  <Application>Microsoft Macintosh PowerPoint</Application>
  <PresentationFormat>Custom</PresentationFormat>
  <Paragraphs>123</Paragraphs>
  <Slides>27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American Typewriter</vt:lpstr>
      <vt:lpstr>Arial</vt:lpstr>
      <vt:lpstr>Helvetica</vt:lpstr>
      <vt:lpstr>Helvetica Light</vt:lpstr>
      <vt:lpstr>Helvetica Neue</vt:lpstr>
      <vt:lpstr>Helvetica Neue Light</vt:lpstr>
      <vt:lpstr>Verdana</vt:lpstr>
      <vt:lpstr>White</vt:lpstr>
      <vt:lpstr>PowerPoint Presentation</vt:lpstr>
      <vt:lpstr>Why Turmeric</vt:lpstr>
      <vt:lpstr>Side Benefits…</vt:lpstr>
      <vt:lpstr>600 Reasons Turmeric May Be The  World's Most Important Herb</vt:lpstr>
      <vt:lpstr>PowerPoint Presentation</vt:lpstr>
      <vt:lpstr>Corticosteroids  (steroid medications)</vt:lpstr>
      <vt:lpstr>Lipitor/Atorvastatin (cholesterol medication)</vt:lpstr>
      <vt:lpstr>Prozac/Fluoxetine &amp; Imipramine  (antidepressants)</vt:lpstr>
      <vt:lpstr>Aspirin  (blood thinner)</vt:lpstr>
      <vt:lpstr>Metformin  (diabetes drug)</vt:lpstr>
      <vt:lpstr>Anti-inflammatory Drugs</vt:lpstr>
      <vt:lpstr>Oxaliplatin (chemotherapy drug)</vt:lpstr>
      <vt:lpstr>Cancer</vt:lpstr>
      <vt:lpstr>Resources</vt:lpstr>
      <vt:lpstr>Traditional Usage  of Turmeric</vt:lpstr>
      <vt:lpstr>PowerPoint Presentation</vt:lpstr>
      <vt:lpstr>Advantages of Growing Turmeric in Okinawa…</vt:lpstr>
      <vt:lpstr>PowerPoint Presentation</vt:lpstr>
      <vt:lpstr>PowerPoint Presentation</vt:lpstr>
      <vt:lpstr>PowerPoint Presentation</vt:lpstr>
      <vt:lpstr>PowerPoint Presentation</vt:lpstr>
      <vt:lpstr>PowerPoint Presentation</vt:lpstr>
      <vt:lpstr>Main Ingredients of Kangen UKON </vt:lpstr>
      <vt:lpstr>PowerPoint Presentation</vt:lpstr>
      <vt:lpstr>PowerPoint Presentation</vt:lpstr>
      <vt:lpstr>UKON Gel Capsule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Chelsie Indovino</cp:lastModifiedBy>
  <cp:revision>39</cp:revision>
  <dcterms:modified xsi:type="dcterms:W3CDTF">2018-12-11T20:04:38Z</dcterms:modified>
</cp:coreProperties>
</file>